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4"/>
    <p:sldMasterId id="2147483869" r:id="rId5"/>
  </p:sldMasterIdLst>
  <p:notesMasterIdLst>
    <p:notesMasterId r:id="rId17"/>
  </p:notesMasterIdLst>
  <p:sldIdLst>
    <p:sldId id="386" r:id="rId6"/>
    <p:sldId id="389" r:id="rId7"/>
    <p:sldId id="390" r:id="rId8"/>
    <p:sldId id="392" r:id="rId9"/>
    <p:sldId id="391" r:id="rId10"/>
    <p:sldId id="393" r:id="rId11"/>
    <p:sldId id="406" r:id="rId12"/>
    <p:sldId id="405" r:id="rId13"/>
    <p:sldId id="394" r:id="rId14"/>
    <p:sldId id="398" r:id="rId15"/>
    <p:sldId id="399" r:id="rId16"/>
  </p:sldIdLst>
  <p:sldSz cx="12192000" cy="6858000"/>
  <p:notesSz cx="6797675" cy="9926638"/>
  <p:embeddedFontLst>
    <p:embeddedFont>
      <p:font typeface="Ink Free" panose="03080402000500000000" pitchFamily="66" charset="0"/>
      <p:regular r:id="rId18"/>
    </p:embeddedFont>
    <p:embeddedFont>
      <p:font typeface="Oslo Sans" panose="020B0604020202020204" charset="0"/>
      <p:regular r:id="rId19"/>
      <p:bold r:id="rId20"/>
      <p:italic r:id="rId21"/>
      <p:boldItalic r:id="rId22"/>
    </p:embeddedFont>
    <p:embeddedFont>
      <p:font typeface="Oslo Sans Light" panose="020B0604020202020204" charset="0"/>
      <p:regular r:id="rId23"/>
      <p:italic r:id="rId24"/>
    </p:embeddedFont>
    <p:embeddedFont>
      <p:font typeface="Oslo Sans Office Normal" panose="020B0604020202020204" charset="0"/>
      <p:regular r:id="rId25"/>
      <p:bold r:id="rId26"/>
      <p:italic r:id="rId27"/>
      <p:boldItalic r:id="rId28"/>
    </p:embeddedFont>
    <p:embeddedFont>
      <p:font typeface="TW Cen MT" panose="020B0602020104020603" pitchFamily="34" charset="0"/>
      <p:regular r:id="rId29"/>
      <p:bold r:id="rId30"/>
      <p:italic r:id="rId31"/>
      <p:boldItalic r:id="rId32"/>
    </p:embeddedFont>
    <p:embeddedFont>
      <p:font typeface="TW Cen MT" panose="020B0602020104020603" pitchFamily="34" charset="0"/>
      <p:regular r:id="rId29"/>
      <p:bold r:id="rId30"/>
      <p:italic r:id="rId31"/>
      <p:boldItalic r:id="rId32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386"/>
            <p14:sldId id="389"/>
          </p14:sldIdLst>
        </p14:section>
        <p14:section name="Hjelp" id="{BAAE5B51-A85F-D14F-A0D9-4D059F5301C7}">
          <p14:sldIdLst>
            <p14:sldId id="390"/>
            <p14:sldId id="392"/>
            <p14:sldId id="391"/>
            <p14:sldId id="393"/>
            <p14:sldId id="406"/>
            <p14:sldId id="405"/>
            <p14:sldId id="394"/>
            <p14:sldId id="398"/>
            <p14:sldId id="39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07F9"/>
    <a:srgbClr val="E2AC00"/>
    <a:srgbClr val="FF00FF"/>
    <a:srgbClr val="009900"/>
    <a:srgbClr val="A661D1"/>
    <a:srgbClr val="2A2859"/>
    <a:srgbClr val="D0BFAE"/>
    <a:srgbClr val="C7F6C9"/>
    <a:srgbClr val="B3F5FF"/>
    <a:srgbClr val="4EF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C86864-1B2F-438F-A5DC-BC2B11FC85DE}" v="57" dt="2026-03-04T14:41:08.826"/>
    <p1510:client id="{D0D51C68-1FEF-4535-8094-EBCA6CFFE2A7}" v="131" dt="2026-03-04T14:24:23.172"/>
    <p1510:client id="{E5ED5632-B05A-4811-B9A9-9114DFA52133}" v="8" dt="2026-03-04T13:56:24.1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8.xml" Id="rId13" /><Relationship Type="http://schemas.openxmlformats.org/officeDocument/2006/relationships/font" Target="fonts/font1.fntdata" Id="rId18" /><Relationship Type="http://schemas.openxmlformats.org/officeDocument/2006/relationships/font" Target="fonts/font9.fntdata" Id="rId26" /><Relationship Type="http://schemas.openxmlformats.org/officeDocument/2006/relationships/font" Target="fonts/font4.fntdata" Id="rId21" /><Relationship Type="http://schemas.openxmlformats.org/officeDocument/2006/relationships/viewProps" Target="viewProps.xml" Id="rId34" /><Relationship Type="http://schemas.openxmlformats.org/officeDocument/2006/relationships/slide" Target="slides/slide2.xml" Id="rId7" /><Relationship Type="http://schemas.openxmlformats.org/officeDocument/2006/relationships/slide" Target="slides/slide7.xml" Id="rId12" /><Relationship Type="http://schemas.openxmlformats.org/officeDocument/2006/relationships/notesMaster" Target="notesMasters/notesMaster1.xml" Id="rId17" /><Relationship Type="http://schemas.openxmlformats.org/officeDocument/2006/relationships/font" Target="fonts/font8.fntdata" Id="rId25" /><Relationship Type="http://schemas.openxmlformats.org/officeDocument/2006/relationships/presProps" Target="presProps.xml" Id="rId33" /><Relationship Type="http://schemas.microsoft.com/office/2015/10/relationships/revisionInfo" Target="revisionInfo.xml" Id="rId38" /><Relationship Type="http://schemas.openxmlformats.org/officeDocument/2006/relationships/customXml" Target="../customXml/item2.xml" Id="rId2" /><Relationship Type="http://schemas.openxmlformats.org/officeDocument/2006/relationships/slide" Target="slides/slide11.xml" Id="rId16" /><Relationship Type="http://schemas.openxmlformats.org/officeDocument/2006/relationships/font" Target="fonts/font3.fntdata" Id="rId20" /><Relationship Type="http://schemas.openxmlformats.org/officeDocument/2006/relationships/font" Target="fonts/font12.fntdata" Id="rId29" /><Relationship Type="http://schemas.openxmlformats.org/officeDocument/2006/relationships/customXml" Target="../customXml/item1.xml" Id="rId1" /><Relationship Type="http://schemas.openxmlformats.org/officeDocument/2006/relationships/slide" Target="slides/slide1.xml" Id="rId6" /><Relationship Type="http://schemas.openxmlformats.org/officeDocument/2006/relationships/slide" Target="slides/slide6.xml" Id="rId11" /><Relationship Type="http://schemas.openxmlformats.org/officeDocument/2006/relationships/font" Target="fonts/font7.fntdata" Id="rId24" /><Relationship Type="http://schemas.openxmlformats.org/officeDocument/2006/relationships/font" Target="fonts/font15.fntdata" Id="rId32" /><Relationship Type="http://schemas.openxmlformats.org/officeDocument/2006/relationships/slideMaster" Target="slideMasters/slideMaster2.xml" Id="rId5" /><Relationship Type="http://schemas.openxmlformats.org/officeDocument/2006/relationships/slide" Target="slides/slide10.xml" Id="rId15" /><Relationship Type="http://schemas.openxmlformats.org/officeDocument/2006/relationships/font" Target="fonts/font6.fntdata" Id="rId23" /><Relationship Type="http://schemas.openxmlformats.org/officeDocument/2006/relationships/font" Target="fonts/font11.fntdata" Id="rId28" /><Relationship Type="http://schemas.openxmlformats.org/officeDocument/2006/relationships/tableStyles" Target="tableStyles.xml" Id="rId36" /><Relationship Type="http://schemas.openxmlformats.org/officeDocument/2006/relationships/slide" Target="slides/slide5.xml" Id="rId10" /><Relationship Type="http://schemas.openxmlformats.org/officeDocument/2006/relationships/font" Target="fonts/font2.fntdata" Id="rId19" /><Relationship Type="http://schemas.openxmlformats.org/officeDocument/2006/relationships/font" Target="fonts/font14.fntdata" Id="rId31" /><Relationship Type="http://schemas.openxmlformats.org/officeDocument/2006/relationships/slideMaster" Target="slideMasters/slideMaster1.xml" Id="rId4" /><Relationship Type="http://schemas.openxmlformats.org/officeDocument/2006/relationships/slide" Target="slides/slide4.xml" Id="rId9" /><Relationship Type="http://schemas.openxmlformats.org/officeDocument/2006/relationships/slide" Target="slides/slide9.xml" Id="rId14" /><Relationship Type="http://schemas.openxmlformats.org/officeDocument/2006/relationships/font" Target="fonts/font5.fntdata" Id="rId22" /><Relationship Type="http://schemas.openxmlformats.org/officeDocument/2006/relationships/font" Target="fonts/font10.fntdata" Id="rId27" /><Relationship Type="http://schemas.openxmlformats.org/officeDocument/2006/relationships/font" Target="fonts/font13.fntdata" Id="rId30" /><Relationship Type="http://schemas.openxmlformats.org/officeDocument/2006/relationships/theme" Target="theme/theme1.xml" Id="rId35" /><Relationship Type="http://schemas.openxmlformats.org/officeDocument/2006/relationships/slide" Target="slides/slide3.xml" Id="rId8" /><Relationship Type="http://schemas.openxmlformats.org/officeDocument/2006/relationships/customXml" Target="../customXml/item3.xml" Id="rId3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996CD-C051-524E-B0EC-F7D3DAFC406C}" type="datetimeFigureOut">
              <a:rPr lang="nb-NO" smtClean="0"/>
              <a:t>04.03.2026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70C78-173F-D64A-A73A-E7995BB9F6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Bente ønsker velkommen.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073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Ingunn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4641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Ingunn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4796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Ingunn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1466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Christin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6159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Christin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9888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Christin/Bente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374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Christin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3489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Janne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567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løpende ba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87"/>
          <a:stretch/>
        </p:blipFill>
        <p:spPr>
          <a:xfrm>
            <a:off x="-4800" y="0"/>
            <a:ext cx="12193558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1343464"/>
            <a:ext cx="5073650" cy="2717359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1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/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48341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u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D97E241-441B-154C-8B0B-E43418F1C4F4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gul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5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743519" y="920114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1587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B3868ECA-695C-024B-BC27-8633CC39FBEC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0DFF1E16-38C7-5649-BEE9-D9F715C6C80B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E27609C4-9B6A-1347-925B-26553A3B96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BAAB81FB-2A5E-7848-9C28-B4807BC046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57F80322-8580-8C4B-A443-E2D83C70E1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A44976CE-1D09-3149-8BE2-4C4FD70462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95C99E52-0020-4B4A-B601-6CFE9040C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F191E3B5-93C7-904D-B845-F41FF3A923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2EB1F167-54A7-1F44-B003-C3CA920A23E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13B9D3E2-0B63-F846-9DB0-3E2772BC7B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17D5FEDF-481A-D74D-B900-ED1EFFDA16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D4FBFEF5-F2C0-E543-8AEA-2D6B4B966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171A3F57-B163-B849-8164-504A2028748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FAB8C606-26F4-614E-BF42-3011B3183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8A674CA-540F-6C40-BEB7-B247E2F83B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EF41A82-7355-E146-BAD2-D89BD9E38A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04B98BD7-80CD-534B-A4A4-C924CB23F6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21125877-43DA-5347-98EE-69440FC2583F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AC606624-9648-914B-87A6-1CED522175EA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7DA1E819-F266-954E-9ACC-FA20CEBD4F44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5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743519" y="920114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239973"/>
            <a:ext cx="9149563" cy="180922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28.04.22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E6A8ACD-E0A1-3742-97B5-BFAB8076AAD9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blå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1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2521406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blå lys">
    <p:bg>
      <p:bgPr>
        <a:solidFill>
          <a:srgbClr val="6F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239973"/>
            <a:ext cx="9149563" cy="180922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blålys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sp>
        <p:nvSpPr>
          <p:cNvPr id="6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992604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118247"/>
            <a:ext cx="9149563" cy="1930952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28.04.22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6DCE336-CB3A-EE4C-B856-D0DDC1D40A8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grønn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87EC0DC-7E52-9A40-A58A-3F54A8CB1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139591D7-4BAA-AD4D-8528-AB360D76AB1C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13BBCEE3-24AB-0443-BD67-EB33C7B8AEBA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6BB2202B-00F2-9E4C-AFDD-35699501D021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94D535C2-C1D3-574D-9DE0-C5038F93DDEE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B0447337-0E0D-E74B-BEB0-839D4C2D3F6E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7235FB9F-426B-1540-8667-600D4D505F02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99FD143F-45B4-C648-92DA-737700DE1DF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597D59D5-7D97-D94F-8A66-577CD8F9866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CAC29080-0BCD-484C-A7F8-9ED2F43CCFD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FD4DE1FD-452D-244B-A36C-89C274C06B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36361914-3D97-4049-84DE-1610E24715EC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A65923FA-B7C1-854B-B2E5-9206B76CCDA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F1E58F8D-F80C-AC44-98EA-D8C378F9B47C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B5DCD42B-B201-6F41-946C-12C52825346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87C0F14-3734-DC4C-9A8C-47BE42660B1D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4B9CFBC7-5F77-6947-8057-CF62BE182894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F5787542-1A5A-1D4B-846B-FAA886450058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A0559255-0E9B-BF4A-89F2-B6F305733DBA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A1321B9F-CE94-5746-B5F6-0E9B3BEB324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C8EC425F-F754-4C42-AC04-C39F6F40DBB5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A959781D-5E16-444A-AC0D-6F4997C4C017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2B5CCFDB-1D79-4A4F-9A1F-11658F842A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D844E4D2-7EDD-ED46-B52A-3D94B5F9820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992866F7-A4CD-E941-9557-B2659021867F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94031140-D1CC-7548-B0C5-140A1D829C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86AB968-3FEC-B14A-AE46-699972E77AC9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F2B2B548-3B5A-4545-9F4A-51C542F72802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BC454D48-2536-E04E-AB25-05FF6F42D0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B5F2B127-731C-344E-A6E1-153CB296886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F44C559D-3AD5-AC41-90AC-D85681263E9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E878BA33-6479-4F48-8790-F50239C5B6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B7A888EF-51DF-2142-9BD4-1D5B290F99BD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C40A1871-C632-BA42-865E-385F917313DF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5CC1611-82E6-2047-8CF0-43AA7AC5EA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ACFB9B65-9461-0546-B649-749299269159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567C66A2-6E0B-E04F-8BE8-0CFB8D1273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49DA9212-4961-A648-B14D-31BCDCCD4E28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5BB1D184-2912-D74A-BE34-318E7A05058A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AE88F454-0C3F-F846-89C4-02EF1C0FD13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CE769F81-2332-4347-8959-706360C8257D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768B4DB9-0EA0-C940-83B3-A898046E5F2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FEA1EE2A-636F-8E4B-B374-7390FE4B551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C0EC8CF7-5494-BE49-A77F-650141FF9B93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81687275-9BC1-BC47-969C-D0B3B2A439F5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A369C808-1201-6640-AAFD-CA0EF9B7E234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733C973E-BA66-2C44-85D3-034A4B8C271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F949662-24F0-1D4B-BBA8-48572D92D56E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6F5BB052-563F-654D-9EB6-B7236AFC5EC3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BD50869A-FFA2-4D4C-B4B8-483071F75030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6EAC9794-EE8F-6E45-9E74-476E6D1C7B4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3F73E53C-4750-5146-946E-34ECC95D0EFA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4A07FB60-8AD6-1E4E-8637-B175255E2BE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3C639129-0821-2E41-823D-A2586C4F3A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47DF39C7-35AE-C54C-BC0B-3A19D6EB73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E4CEC8CA-56E6-A248-AEEC-76CE5F2078C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BA476DA-F3CB-BF40-825B-C9726FDB33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1DE7585-82A9-254E-B377-C847B5B88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2E8AFC07-FF61-4B4D-B978-6832B4C948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B49F067-F83D-6040-9097-FAD02A98AA0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B83C0977-8F82-8B47-A7AF-DFF01EBBC1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88C1840A-42D1-564F-ABF0-8AD888CCB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753835D-5947-514F-B829-E0777B5CB3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9E4B048F-2DB5-864E-9916-4579BF69B403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966A3D23-DE40-5941-BDD7-7BBD534EA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EAFFCAED-B4E3-E646-8F10-EEF2D096A5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38798E96-DD98-A043-AFF1-46C523EB31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A777E04-7EC0-7449-B74D-06BBDF2F18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288A1BEF-9AB5-4443-94A2-40B9C5C9EB68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7280F82-ACFE-E245-96A5-28793ECC8DB2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AFA9D3B3-2D34-474A-9293-C08A1F071263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0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862199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grønn ly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239973"/>
            <a:ext cx="9149563" cy="180922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grønn 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sp>
        <p:nvSpPr>
          <p:cNvPr id="6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4038824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263851"/>
            <a:ext cx="9149563" cy="178534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rød</a:t>
            </a:r>
          </a:p>
        </p:txBody>
      </p:sp>
      <p:sp>
        <p:nvSpPr>
          <p:cNvPr id="8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gu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263851"/>
            <a:ext cx="9149563" cy="178534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9B6CDA4-7176-8F4A-ACCF-608A8E6C105F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gul</a:t>
            </a:r>
          </a:p>
        </p:txBody>
      </p:sp>
      <p:sp>
        <p:nvSpPr>
          <p:cNvPr id="8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1508124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263851"/>
            <a:ext cx="9149563" cy="178534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4986A0A-A0AC-804C-893B-A9A85566615C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beige</a:t>
            </a:r>
          </a:p>
        </p:txBody>
      </p:sp>
      <p:sp>
        <p:nvSpPr>
          <p:cNvPr id="8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2074625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bilde løpende ba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0011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rgbClr val="2A2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1343464"/>
            <a:ext cx="5073650" cy="2717359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1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1497" y="751359"/>
            <a:ext cx="939748" cy="48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45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28.04.22</a:t>
            </a: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156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28.04.22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5925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28.04.22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565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elever i arbei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875"/>
            <a:ext cx="12192000" cy="7000875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-6952"/>
            <a:ext cx="6091200" cy="6098151"/>
          </a:xfrm>
          <a:prstGeom prst="rect">
            <a:avLst/>
          </a:prstGeom>
          <a:solidFill>
            <a:srgbClr val="FF8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3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/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4255830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28.04.22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D8BFF3AF-100C-6745-B178-EF1A964BB521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1343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1. legg et bilde i </a:t>
            </a:r>
            <a:r>
              <a:rPr lang="nb-NO" noProof="0" err="1"/>
              <a:t>bildeboksen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28.04.22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2" name="TekstSylinder 91">
            <a:extLst>
              <a:ext uri="{FF2B5EF4-FFF2-40B4-BE49-F238E27FC236}">
                <a16:creationId xmlns:a16="http://schemas.microsoft.com/office/drawing/2014/main" id="{6D51DDC6-EDC4-6145-9FBF-942463C865BC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76750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7419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92617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57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83520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57120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878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bilde skolebyg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" y="-6953"/>
            <a:ext cx="12193625" cy="6944651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-6952"/>
            <a:ext cx="6091200" cy="60981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3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/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41497586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9395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09014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00696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2251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54889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32176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62530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4681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07613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244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ungdomskoleele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-78941" y="5308742"/>
            <a:ext cx="4756196" cy="1578820"/>
          </a:xfrm>
          <a:prstGeom prst="rect">
            <a:avLst/>
          </a:prstGeom>
          <a:solidFill>
            <a:srgbClr val="FFD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1397808"/>
            <a:ext cx="5073650" cy="2663015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/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30622488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86595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03825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1. legg et bilde i </a:t>
            </a:r>
            <a:r>
              <a:rPr lang="nb-NO" noProof="0" err="1"/>
              <a:t>bildeboksen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11996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929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1432754"/>
            <a:ext cx="5073650" cy="2628070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/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negativ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ysClr val="windowText" lastClr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1409456"/>
            <a:ext cx="5073650" cy="2656131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059CF52-7BF5-1D46-85DC-7999F21EB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14D508E9-3971-2E41-B1E5-98EB4063DEC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negativ logo og bilde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329835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lå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3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D14BDF1-2A90-4C4F-BA2B-7F6522FF65B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grønn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CA73EC58-B81D-1343-BECD-7BE22166A63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98545F2A-C3D6-6145-8378-9C4DEFC2315B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0C440F38-FCAE-114E-A0A3-290FE3FC797F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1C258BA7-48BF-4A48-BCE1-FD5F3604B88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303B0FFA-20EE-8E4B-AD92-AF02D5B78262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7CD15456-9284-5C43-B52C-1398B9847830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BFBB3753-6E1B-2249-9F94-FF1BD069810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CA567F6-5C86-3D4C-93BE-0FA9B7564F4A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ABA6A2CC-207D-3A40-B178-AF483D277A43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FBE7B59-EDE7-FC45-8291-EC9F24EAC7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B7858252-7942-E24C-98C4-3AA7C7F1B828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64D59320-3EAA-874A-B2AF-F528C955FE59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0B02A43-EC42-604E-8D29-9FAC26EC76AE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5771DF48-7CAA-AC47-852B-372114228A08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0FDBCEF2-58FB-9845-A52D-DCF765B4E985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D117461F-5CA4-1F4B-831C-1AAB4CD6C4C2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380B0443-0D5A-D449-89D7-A2A8FDE3A16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C86A7618-0DB5-8240-9F89-ECF83C03DC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7728A9C4-B7FB-9F4B-A6D7-F12D47711401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644B8BE9-288A-0B40-B03E-7CBED3D76E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8278179-F34F-8243-BC74-99D1D4F654D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01B2B9AB-FF32-3649-9762-3C1443622C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940F2E12-51DE-0F49-BD92-97BD7119765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80DD5754-16F1-1541-8222-AB968DB27F89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29CCCF04-0F22-C441-A495-58F05416DE4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5AF34A0E-4929-3545-88D6-63A9D61F7160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82124F0-4316-C54C-A8F0-EE6432FB19BE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DA437C8B-7F54-2745-A5EB-6A25F00FCEE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6D497A15-D042-5549-B971-DD27DE7FA83A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8E6DA4C1-6C07-D141-AB2C-895ACC87518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8595C5E-E2C3-8642-962D-9490937496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D1EF88F-6A5B-814F-BED8-EEC9B4321C72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798158E4-CA6D-DD4D-93FA-0D7026D33F2C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F7081DB2-1A96-D34C-85A2-30AAB9167A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5A15D91B-2203-4C4F-B9CE-DD88A9779834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DFAECE7A-91B3-254B-A5EC-5F9A609F24CB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4EB8F6CE-DCE1-E540-A1F3-3DF98E5C1644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508A3BB4-CF61-154A-B862-7CD975916220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DBA81579-1C47-AA42-83B4-DA825B5174D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7020AB65-8408-FD4D-A8F1-CB785247F70E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E5B654C7-CCD0-774C-BB3C-C28BC139BC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C72FA31-30CF-9E43-A5D8-0A12AE2E03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E4EF1964-CE88-6F43-8FCB-965AD5D47360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BE6ACA77-C963-ED4B-A7CD-953586C1F365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540ABEBC-CB63-BD48-A013-8B91844EF6E6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4763C470-9706-6744-9718-16CBCEFABD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0A73263A-533A-314E-A460-EE3E4CF008C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628EECC1-B139-7F4B-85B2-F87D8CC811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DB1FB239-05C4-D148-9ACC-922F8FB0847B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2EB79A4D-645E-914B-AFE6-77A1412550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3CF8382F-DDD8-7641-ADF1-3318CC9C23AA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D8E6AE4E-FC75-C448-A656-FDE1E20C6701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58ECE7ED-CBB8-2746-8C2E-F47DD6D0F6C4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C34A8E35-2854-C844-B9B4-7F06E8243E9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E6D95DA6-F15F-4E48-8C5A-34FC2B266E05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1E0CBBC1-BA03-284C-BC73-A1E4420076C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4AA5AC15-400C-9F48-B004-96887BE084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41BD9D46-4EA0-0B43-80D8-D042F08E72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DBCD0115-0D9F-B940-9867-EEDC8DC889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E81ED9C-C0CF-0449-8720-9ADEA37C2F7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85BDCC4-F4F4-E143-97AC-2B6E6EB70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7D32540-00F9-704B-BB6A-B14D91B2D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FFA5A7FF-22DB-B543-8C4B-4371CA62E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F39620A5-1A0E-1247-85A4-403B1CFEB71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FB4740A7-1AA7-C04C-A348-074D1583D0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24370059-761D-274E-96F5-C9B8468193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DC7604D-F0E0-C74F-B975-C2D8E10126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AACAB3F1-7AE7-1145-8656-5DD3A2767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696E99BF-DACB-AB42-8E9A-E6C1C283194C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FAC5C4F4-DA97-6A4C-8DAC-4E5EDD44CCED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545A59B3-0467-4144-870A-8F719ED382ED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3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321063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r>
              <a:rPr lang="nb-NO"/>
              <a:t>28.04.22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Oslo Sans Light" panose="02000000000000000000" pitchFamily="2" charset="77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 userDrawn="1"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8" r:id="rId2"/>
    <p:sldLayoutId id="2147483862" r:id="rId3"/>
    <p:sldLayoutId id="2147483867" r:id="rId4"/>
    <p:sldLayoutId id="2147483863" r:id="rId5"/>
    <p:sldLayoutId id="2147483787" r:id="rId6"/>
    <p:sldLayoutId id="2147483786" r:id="rId7"/>
    <p:sldLayoutId id="2147483705" r:id="rId8"/>
    <p:sldLayoutId id="2147483706" r:id="rId9"/>
    <p:sldLayoutId id="2147483712" r:id="rId10"/>
    <p:sldLayoutId id="2147483711" r:id="rId11"/>
    <p:sldLayoutId id="2147483840" r:id="rId12"/>
    <p:sldLayoutId id="2147483866" r:id="rId13"/>
    <p:sldLayoutId id="2147483850" r:id="rId14"/>
    <p:sldLayoutId id="2147483849" r:id="rId15"/>
    <p:sldLayoutId id="2147483844" r:id="rId16"/>
    <p:sldLayoutId id="2147483845" r:id="rId17"/>
    <p:sldLayoutId id="2147483846" r:id="rId18"/>
    <p:sldLayoutId id="2147483740" r:id="rId19"/>
    <p:sldLayoutId id="2147483741" r:id="rId20"/>
    <p:sldLayoutId id="2147483860" r:id="rId21"/>
    <p:sldLayoutId id="2147483742" r:id="rId22"/>
    <p:sldLayoutId id="2147483743" r:id="rId23"/>
    <p:sldLayoutId id="2147483864" r:id="rId24"/>
    <p:sldLayoutId id="2147483865" r:id="rId25"/>
    <p:sldLayoutId id="2147483754" r:id="rId26"/>
    <p:sldLayoutId id="2147483833" r:id="rId27"/>
    <p:sldLayoutId id="2147483756" r:id="rId28"/>
    <p:sldLayoutId id="2147483834" r:id="rId29"/>
    <p:sldLayoutId id="2147483755" r:id="rId30"/>
    <p:sldLayoutId id="2147483835" r:id="rId31"/>
    <p:sldLayoutId id="2147483757" r:id="rId32"/>
    <p:sldLayoutId id="2147483836" r:id="rId3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36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28.04.22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9" name="Gruppe 8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6" name="Gruppe 25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uppe 9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kstSylinder 10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9" name="Gruppe 58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 userDrawn="1"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1" name="TekstSylinder 60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62" name="Vinkel 61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kstSylinder 62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25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  <p:sldLayoutId id="2147483887" r:id="rId18"/>
    <p:sldLayoutId id="2147483888" r:id="rId19"/>
    <p:sldLayoutId id="2147483889" r:id="rId20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546ACCD-139C-8C45-99C0-BE1510EA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</a:t>
            </a:fld>
            <a:endParaRPr lang="nb-NO"/>
          </a:p>
        </p:txBody>
      </p:sp>
      <p:sp>
        <p:nvSpPr>
          <p:cNvPr id="19" name="Tittel 18"/>
          <p:cNvSpPr>
            <a:spLocks noGrp="1"/>
          </p:cNvSpPr>
          <p:nvPr>
            <p:ph type="ctrTitle"/>
          </p:nvPr>
        </p:nvSpPr>
        <p:spPr>
          <a:xfrm>
            <a:off x="1019174" y="1295962"/>
            <a:ext cx="3871357" cy="2717359"/>
          </a:xfrm>
        </p:spPr>
        <p:txBody>
          <a:bodyPr/>
          <a:lstStyle/>
          <a:p>
            <a:r>
              <a:rPr lang="nb-NO"/>
              <a:t>Velkommen til Bryn skole 04.03.2026</a:t>
            </a:r>
          </a:p>
        </p:txBody>
      </p:sp>
      <p:sp>
        <p:nvSpPr>
          <p:cNvPr id="20" name="Undertittel 19"/>
          <p:cNvSpPr>
            <a:spLocks noGrp="1"/>
          </p:cNvSpPr>
          <p:nvPr>
            <p:ph type="subTitle" idx="1"/>
          </p:nvPr>
        </p:nvSpPr>
        <p:spPr>
          <a:xfrm>
            <a:off x="1019175" y="4060824"/>
            <a:ext cx="4748119" cy="2032001"/>
          </a:xfrm>
        </p:spPr>
        <p:txBody>
          <a:bodyPr/>
          <a:lstStyle/>
          <a:p>
            <a:r>
              <a:rPr lang="nb-NO"/>
              <a:t>Foresatte til skolestartere august 2026</a:t>
            </a:r>
          </a:p>
        </p:txBody>
      </p:sp>
      <p:sp>
        <p:nvSpPr>
          <p:cNvPr id="21" name="Plassholder for tekst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/>
              <a:t>Bryn skole</a:t>
            </a:r>
          </a:p>
        </p:txBody>
      </p:sp>
    </p:spTree>
    <p:extLst>
      <p:ext uri="{BB962C8B-B14F-4D97-AF65-F5344CB8AC3E}">
        <p14:creationId xmlns:p14="http://schemas.microsoft.com/office/powerpoint/2010/main" val="1017892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Bilde 1" descr="A30FB9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765" y="4881779"/>
            <a:ext cx="1830078" cy="118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38138" y="177033"/>
            <a:ext cx="10677392" cy="1311999"/>
          </a:xfrm>
        </p:spPr>
        <p:txBody>
          <a:bodyPr/>
          <a:lstStyle/>
          <a:p>
            <a:r>
              <a:rPr lang="nb-NO" altLang="nb-NO" b="1" u="sng">
                <a:solidFill>
                  <a:srgbClr val="00B0F0"/>
                </a:solidFill>
                <a:latin typeface="Calibri"/>
                <a:ea typeface="Calibri"/>
                <a:cs typeface="Times New Roman"/>
              </a:rPr>
              <a:t>Velkommen til Bryn AKS og Base Blå</a:t>
            </a:r>
            <a:br>
              <a:rPr lang="nb-NO" altLang="nb-NO" b="1" u="sng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38137" y="939980"/>
            <a:ext cx="11015531" cy="5552677"/>
          </a:xfrm>
        </p:spPr>
        <p:txBody>
          <a:bodyPr vert="horz" lIns="91440" tIns="45720" rIns="91440" bIns="45720" rtlCol="0" anchor="t">
            <a:noAutofit/>
          </a:bodyPr>
          <a:lstStyle/>
          <a:p>
            <a:pPr eaLnBrk="0" fontAlgn="base" hangingPunct="0">
              <a:buFont typeface="Arial" panose="05000000000000000000" pitchFamily="2" charset="2"/>
              <a:buChar char="•"/>
            </a:pPr>
            <a:r>
              <a:rPr lang="nb-NO" altLang="nb-NO" sz="1200">
                <a:ea typeface="Calibri"/>
                <a:cs typeface="Times New Roman"/>
              </a:rPr>
              <a:t>Hva er Aktivitetsskolen?</a:t>
            </a:r>
          </a:p>
          <a:p>
            <a:pPr marL="171450" indent="-171450"/>
            <a:r>
              <a:rPr lang="nb-NO" altLang="nb-NO" sz="1200" b="1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nb-NO" altLang="nb-NO" sz="1200">
                <a:solidFill>
                  <a:srgbClr val="000000"/>
                </a:solidFill>
                <a:ea typeface="Calibri"/>
                <a:cs typeface="Times New Roman"/>
              </a:rPr>
              <a:t>Foreldresamarbeid</a:t>
            </a:r>
          </a:p>
          <a:p>
            <a:pPr>
              <a:buClr>
                <a:srgbClr val="000000"/>
              </a:buClr>
            </a:pPr>
            <a:r>
              <a:rPr lang="nb-NO" sz="1200">
                <a:latin typeface="TW Cen MT"/>
                <a:cs typeface="Times New Roman"/>
              </a:rPr>
              <a:t>Åpningstider/ HELDAGSPLASS OG HALVDAGSPLASs / oppholdsbetaling(inntektsbasert)</a:t>
            </a:r>
            <a:endParaRPr lang="nb-NO" altLang="nb-NO" sz="1200">
              <a:latin typeface="Tw Cen MT" panose="020B0602020104020603"/>
              <a:ea typeface="Calibri"/>
              <a:cs typeface="Times New Roman"/>
            </a:endParaRPr>
          </a:p>
          <a:p>
            <a:pPr>
              <a:buClr>
                <a:srgbClr val="000000"/>
              </a:buClr>
            </a:pPr>
            <a:r>
              <a:rPr lang="nb-NO" sz="1200">
                <a:solidFill>
                  <a:srgbClr val="000000"/>
                </a:solidFill>
                <a:latin typeface="TW Cen MT"/>
                <a:ea typeface="Calibri"/>
                <a:cs typeface="Times New Roman"/>
              </a:rPr>
              <a:t>Hvordan søker man AKS plass? </a:t>
            </a:r>
            <a:r>
              <a:rPr lang="nb-NO" sz="1200" b="1">
                <a:solidFill>
                  <a:srgbClr val="000000"/>
                </a:solidFill>
                <a:latin typeface="TW Cen MT"/>
                <a:ea typeface="Calibri"/>
                <a:cs typeface="Times New Roman"/>
              </a:rPr>
              <a:t>Vigilo.no </a:t>
            </a:r>
            <a:r>
              <a:rPr lang="nb-NO" sz="1200">
                <a:solidFill>
                  <a:srgbClr val="000000"/>
                </a:solidFill>
                <a:latin typeface="TW Cen MT"/>
                <a:ea typeface="Calibri"/>
                <a:cs typeface="Times New Roman"/>
              </a:rPr>
              <a:t>( Legg inn inntekt)  </a:t>
            </a:r>
            <a:endParaRPr lang="nb-NO" sz="1200" b="1">
              <a:solidFill>
                <a:srgbClr val="00B050"/>
              </a:solidFill>
              <a:latin typeface="Tw Cen MT"/>
              <a:ea typeface="Calibri"/>
              <a:cs typeface="Times New Roman"/>
            </a:endParaRPr>
          </a:p>
          <a:p>
            <a:pPr marL="0" indent="0">
              <a:buClr>
                <a:srgbClr val="000000"/>
              </a:buClr>
              <a:buNone/>
            </a:pPr>
            <a:r>
              <a:rPr lang="nb-NO" sz="1200">
                <a:solidFill>
                  <a:srgbClr val="00B050"/>
                </a:solidFill>
                <a:latin typeface="Tw Cen MT"/>
                <a:ea typeface="Calibri"/>
                <a:cs typeface="Times New Roman"/>
              </a:rPr>
              <a:t>Vedtak om skoleplass sendes ut i perioden mellom 13.3-27.3 dere kan søke aks etter at vedtaket er mottatt. </a:t>
            </a:r>
            <a:r>
              <a:rPr lang="nb-NO" sz="1200" b="1">
                <a:solidFill>
                  <a:srgbClr val="000000"/>
                </a:solidFill>
                <a:latin typeface="Tw Cen MT"/>
                <a:ea typeface="Calibri"/>
                <a:cs typeface="Times New Roman"/>
              </a:rPr>
              <a:t>Fint om dere søker plass innen 12.6. </a:t>
            </a:r>
            <a:endParaRPr lang="nb-NO" sz="1200" b="1">
              <a:solidFill>
                <a:srgbClr val="00B050"/>
              </a:solidFill>
              <a:latin typeface="Tw Cen MT"/>
              <a:ea typeface="Calibri"/>
              <a:cs typeface="Times New Roman"/>
            </a:endParaRPr>
          </a:p>
          <a:p>
            <a:pPr>
              <a:buClr>
                <a:srgbClr val="000000"/>
              </a:buClr>
            </a:pPr>
            <a:r>
              <a:rPr lang="nb-NO" sz="1200" b="1">
                <a:solidFill>
                  <a:srgbClr val="000000"/>
                </a:solidFill>
                <a:latin typeface="Tw Cen MT"/>
                <a:ea typeface="Calibri"/>
                <a:cs typeface="Times New Roman"/>
              </a:rPr>
              <a:t>Matservering Starter opp i uke 36.</a:t>
            </a:r>
            <a:r>
              <a:rPr lang="nb-NO" sz="1200">
                <a:solidFill>
                  <a:srgbClr val="000000"/>
                </a:solidFill>
                <a:latin typeface="Tw Cen MT"/>
                <a:ea typeface="Calibri"/>
                <a:cs typeface="Times New Roman"/>
              </a:rPr>
              <a:t> (fredager)</a:t>
            </a:r>
            <a:endParaRPr lang="nb-NO" sz="1200" b="1">
              <a:solidFill>
                <a:srgbClr val="000000"/>
              </a:solidFill>
              <a:latin typeface="Tw Cen MT"/>
              <a:ea typeface="Calibri"/>
              <a:cs typeface="Times New Roman"/>
            </a:endParaRPr>
          </a:p>
          <a:p>
            <a:pPr>
              <a:buClr>
                <a:srgbClr val="000000"/>
              </a:buClr>
            </a:pPr>
            <a:r>
              <a:rPr lang="nb-NO" sz="1200" b="1">
                <a:solidFill>
                  <a:srgbClr val="000000"/>
                </a:solidFill>
                <a:latin typeface="Tw Cen MT"/>
                <a:ea typeface="Calibri"/>
                <a:cs typeface="Times New Roman"/>
              </a:rPr>
              <a:t>Oppstart : Onsdag 5 august</a:t>
            </a:r>
            <a:endParaRPr lang="nb-NO" sz="1200">
              <a:solidFill>
                <a:srgbClr val="000000"/>
              </a:solidFill>
              <a:latin typeface="Tw Cen MT"/>
              <a:ea typeface="Calibri"/>
              <a:cs typeface="Times New Roman"/>
            </a:endParaRPr>
          </a:p>
          <a:p>
            <a:pPr>
              <a:buClr>
                <a:srgbClr val="000000"/>
              </a:buClr>
            </a:pPr>
            <a:r>
              <a:rPr lang="nb-NO" sz="1200" b="1">
                <a:solidFill>
                  <a:srgbClr val="000000"/>
                </a:solidFill>
                <a:latin typeface="TW Cen MT"/>
                <a:ea typeface="Calibri"/>
                <a:cs typeface="Times New Roman"/>
              </a:rPr>
              <a:t>Baseleder: </a:t>
            </a:r>
            <a:r>
              <a:rPr lang="nb-NO" sz="1200" b="1" err="1">
                <a:solidFill>
                  <a:srgbClr val="000000"/>
                </a:solidFill>
                <a:latin typeface="TW Cen MT"/>
                <a:ea typeface="Calibri"/>
                <a:cs typeface="Times New Roman"/>
              </a:rPr>
              <a:t>FAiza</a:t>
            </a:r>
            <a:r>
              <a:rPr lang="nb-NO" sz="1200" b="1" dirty="0">
                <a:solidFill>
                  <a:srgbClr val="000000"/>
                </a:solidFill>
                <a:latin typeface="TW Cen MT"/>
                <a:ea typeface="Calibri"/>
                <a:cs typeface="Times New Roman"/>
              </a:rPr>
              <a:t> </a:t>
            </a:r>
            <a:r>
              <a:rPr lang="nb-NO" sz="1200" b="1" err="1">
                <a:solidFill>
                  <a:srgbClr val="000000"/>
                </a:solidFill>
                <a:latin typeface="TW Cen MT"/>
                <a:ea typeface="Calibri"/>
                <a:cs typeface="Times New Roman"/>
              </a:rPr>
              <a:t>Mfitih</a:t>
            </a:r>
            <a:endParaRPr lang="nb-NO" sz="1200" b="1">
              <a:solidFill>
                <a:srgbClr val="000000"/>
              </a:solidFill>
              <a:latin typeface="TW Cen MT"/>
              <a:ea typeface="Calibri"/>
              <a:cs typeface="Times New Roman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 b="1" err="1">
                <a:solidFill>
                  <a:srgbClr val="0070C0"/>
                </a:solidFill>
                <a:ea typeface="Calibri"/>
                <a:cs typeface="Times New Roman"/>
              </a:rPr>
              <a:t>Tlf</a:t>
            </a:r>
            <a:r>
              <a:rPr lang="nb-NO" altLang="nb-NO" sz="1200" b="1">
                <a:solidFill>
                  <a:srgbClr val="0070C0"/>
                </a:solidFill>
                <a:ea typeface="Calibri"/>
                <a:cs typeface="Times New Roman"/>
              </a:rPr>
              <a:t> Base Blå: 941 59 728</a:t>
            </a:r>
            <a:endParaRPr lang="nb-NO" altLang="nb-NO" sz="1200" b="1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" b="1">
                <a:solidFill>
                  <a:schemeClr val="accent6">
                    <a:lumMod val="75000"/>
                  </a:schemeClr>
                </a:solidFill>
              </a:rPr>
              <a:t> Tlf. Janne (AKS-leder) 938 93 954</a:t>
            </a:r>
          </a:p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nb-NO" sz="1200" b="1">
              <a:solidFill>
                <a:schemeClr val="accent6">
                  <a:lumMod val="75000"/>
                </a:schemeClr>
              </a:solidFill>
            </a:endParaRPr>
          </a:p>
          <a:p>
            <a:pPr marL="171450" indent="-17145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nb-NO" sz="1200" b="1">
                <a:solidFill>
                  <a:srgbClr val="FF0000"/>
                </a:solidFill>
              </a:rPr>
              <a:t>Foreldremøte for AKS: 1o.6 </a:t>
            </a:r>
            <a:r>
              <a:rPr lang="nb-NO" sz="1200" b="1" err="1">
                <a:solidFill>
                  <a:srgbClr val="FF0000"/>
                </a:solidFill>
              </a:rPr>
              <a:t>kl</a:t>
            </a:r>
            <a:r>
              <a:rPr lang="nb-NO" sz="1200" b="1">
                <a:solidFill>
                  <a:srgbClr val="FF0000"/>
                </a:solidFill>
              </a:rPr>
              <a:t> 17.30 (Personalrommet) </a:t>
            </a:r>
            <a:endParaRPr lang="nb-NO" sz="1200" b="1">
              <a:solidFill>
                <a:srgbClr val="7E32B0"/>
              </a:solidFill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nb-NO" sz="1200" b="1">
              <a:solidFill>
                <a:srgbClr val="7E32B0"/>
              </a:solidFill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sz="1200" b="1" dirty="0">
                <a:solidFill>
                  <a:srgbClr val="FF0000"/>
                </a:solidFill>
              </a:rPr>
              <a:t>     </a:t>
            </a:r>
            <a:r>
              <a:rPr lang="nb-NO" sz="1200" b="1"/>
              <a:t>Planleggingsdag : Mandag 3.8 og tirsdag 4.8 -</a:t>
            </a:r>
            <a:r>
              <a:rPr lang="nb-NO" sz="1200" b="1">
                <a:solidFill>
                  <a:srgbClr val="FF0000"/>
                </a:solidFill>
              </a:rPr>
              <a:t> AKS første dag etter ferien, Onsdag 5.august</a:t>
            </a:r>
            <a:endParaRPr lang="nb-NO" sz="120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sz="1200" b="1" dirty="0">
                <a:solidFill>
                  <a:srgbClr val="FF0000"/>
                </a:solidFill>
              </a:rPr>
              <a:t>     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sz="1400" b="1"/>
              <a:t>  Barn med halvdagsplass (bare skolestartere) kan komme onsdag og torsdag i uke 32.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sz="1400" b="1"/>
              <a:t> Mandag og tirsdag i uke 33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10</a:t>
            </a:fld>
            <a:endParaRPr lang="nb-NO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0290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34" y="4666386"/>
            <a:ext cx="3147039" cy="173721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98088"/>
          </a:xfrm>
        </p:spPr>
        <p:txBody>
          <a:bodyPr/>
          <a:lstStyle/>
          <a:p>
            <a:r>
              <a:rPr lang="nb-NO"/>
              <a:t>Hva skjer fremover?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662054" y="1570186"/>
            <a:ext cx="11003114" cy="4599592"/>
          </a:xfrm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200000"/>
              </a:lnSpc>
            </a:pPr>
            <a:r>
              <a:rPr lang="nb-NO">
                <a:solidFill>
                  <a:srgbClr val="00B050"/>
                </a:solidFill>
              </a:rPr>
              <a:t>Vedtak om skoleplass sendes ut i perioden mellom 13.3-27.3 (kan søke aks etter at vedtaket er mottatt)</a:t>
            </a:r>
            <a:endParaRPr lang="nb-NO" dirty="0">
              <a:solidFill>
                <a:srgbClr val="00B050"/>
              </a:solidFill>
            </a:endParaRPr>
          </a:p>
          <a:p>
            <a:pPr>
              <a:lnSpc>
                <a:spcPct val="200000"/>
              </a:lnSpc>
              <a:buClr>
                <a:srgbClr val="000000"/>
              </a:buClr>
            </a:pPr>
            <a:r>
              <a:rPr lang="nb-NO">
                <a:solidFill>
                  <a:srgbClr val="00B050"/>
                </a:solidFill>
              </a:rPr>
              <a:t>Besøksdag på AKs:</a:t>
            </a:r>
            <a:r>
              <a:rPr lang="nb-NO" dirty="0">
                <a:solidFill>
                  <a:srgbClr val="00B050"/>
                </a:solidFill>
                <a:latin typeface="Tw Cen MT"/>
              </a:rPr>
              <a:t> </a:t>
            </a:r>
            <a:r>
              <a:rPr lang="nb-NO">
                <a:solidFill>
                  <a:srgbClr val="00B050"/>
                </a:solidFill>
                <a:latin typeface="TW Cen MT"/>
              </a:rPr>
              <a:t>BRYN Barnehage 8.mai kl.9.30-10.30 (</a:t>
            </a:r>
            <a:r>
              <a:rPr lang="nb-NO" b="1">
                <a:solidFill>
                  <a:srgbClr val="00B050"/>
                </a:solidFill>
                <a:latin typeface="TW Cen MT"/>
              </a:rPr>
              <a:t>barnehagen følger</a:t>
            </a:r>
            <a:r>
              <a:rPr lang="nb-NO">
                <a:solidFill>
                  <a:srgbClr val="00B050"/>
                </a:solidFill>
                <a:latin typeface="TW Cen MT"/>
              </a:rPr>
              <a:t>)</a:t>
            </a:r>
            <a:endParaRPr lang="nb-NO"/>
          </a:p>
          <a:p>
            <a:pPr marL="0" indent="0">
              <a:lnSpc>
                <a:spcPct val="200000"/>
              </a:lnSpc>
              <a:buClr>
                <a:srgbClr val="000000"/>
              </a:buClr>
              <a:buNone/>
            </a:pPr>
            <a:r>
              <a:rPr lang="nb-NO" dirty="0">
                <a:solidFill>
                  <a:srgbClr val="00B050"/>
                </a:solidFill>
              </a:rPr>
              <a:t>    </a:t>
            </a:r>
            <a:r>
              <a:rPr lang="nb-NO" err="1">
                <a:solidFill>
                  <a:srgbClr val="00B050"/>
                </a:solidFill>
              </a:rPr>
              <a:t>Teisentoppen</a:t>
            </a:r>
            <a:r>
              <a:rPr lang="nb-NO">
                <a:solidFill>
                  <a:srgbClr val="00B050"/>
                </a:solidFill>
              </a:rPr>
              <a:t> barnehage 5. OG 12. mai </a:t>
            </a:r>
            <a:r>
              <a:rPr lang="nb-NO" err="1">
                <a:solidFill>
                  <a:srgbClr val="00B050"/>
                </a:solidFill>
              </a:rPr>
              <a:t>kl</a:t>
            </a:r>
            <a:r>
              <a:rPr lang="nb-NO">
                <a:solidFill>
                  <a:srgbClr val="00B050"/>
                </a:solidFill>
              </a:rPr>
              <a:t> 9.30 - 10.30 </a:t>
            </a:r>
            <a:r>
              <a:rPr lang="nb-NO" sz="2100">
                <a:solidFill>
                  <a:srgbClr val="00B050"/>
                </a:solidFill>
              </a:rPr>
              <a:t>(</a:t>
            </a:r>
            <a:r>
              <a:rPr lang="nb-NO" sz="2100" b="1">
                <a:solidFill>
                  <a:srgbClr val="00B050"/>
                </a:solidFill>
              </a:rPr>
              <a:t>barnehagen følger</a:t>
            </a:r>
            <a:r>
              <a:rPr lang="nb-NO" sz="2100">
                <a:solidFill>
                  <a:srgbClr val="00B050"/>
                </a:solidFill>
              </a:rPr>
              <a:t>)</a:t>
            </a:r>
            <a:endParaRPr lang="nb-NO" sz="1500" i="1">
              <a:solidFill>
                <a:srgbClr val="00B050"/>
              </a:solidFill>
              <a:latin typeface="Calibri Light"/>
              <a:ea typeface="Calibri Light"/>
              <a:cs typeface="Calibri Light"/>
            </a:endParaRPr>
          </a:p>
          <a:p>
            <a:pPr>
              <a:lnSpc>
                <a:spcPct val="200000"/>
              </a:lnSpc>
            </a:pPr>
            <a:r>
              <a:rPr lang="nb-NO">
                <a:solidFill>
                  <a:srgbClr val="FF0000"/>
                </a:solidFill>
              </a:rPr>
              <a:t>LEKEDAG MED FADDERNE 20. MAI kl. 9.00-11.00 (Bryn og </a:t>
            </a:r>
            <a:r>
              <a:rPr lang="nb-NO" err="1">
                <a:solidFill>
                  <a:srgbClr val="FF0000"/>
                </a:solidFill>
              </a:rPr>
              <a:t>teisentoppen</a:t>
            </a:r>
            <a:r>
              <a:rPr lang="nb-NO">
                <a:solidFill>
                  <a:srgbClr val="FF0000"/>
                </a:solidFill>
              </a:rPr>
              <a:t>-</a:t>
            </a:r>
            <a:r>
              <a:rPr lang="nb-NO" b="1">
                <a:solidFill>
                  <a:srgbClr val="FF0000"/>
                </a:solidFill>
              </a:rPr>
              <a:t>barnehagen følger</a:t>
            </a:r>
            <a:r>
              <a:rPr lang="nb-NO">
                <a:solidFill>
                  <a:srgbClr val="FF0000"/>
                </a:solidFill>
              </a:rPr>
              <a:t>, barn fra andre barnehager med foresatte). PS. Man får ikke </a:t>
            </a:r>
            <a:r>
              <a:rPr lang="nb-NO" i="1">
                <a:solidFill>
                  <a:srgbClr val="FF0000"/>
                </a:solidFill>
              </a:rPr>
              <a:t>sin </a:t>
            </a:r>
            <a:r>
              <a:rPr lang="nb-NO">
                <a:solidFill>
                  <a:srgbClr val="FF0000"/>
                </a:solidFill>
              </a:rPr>
              <a:t>fadder da.</a:t>
            </a:r>
          </a:p>
          <a:p>
            <a:pPr>
              <a:lnSpc>
                <a:spcPct val="200000"/>
              </a:lnSpc>
            </a:pPr>
            <a:r>
              <a:rPr lang="nb-NO">
                <a:solidFill>
                  <a:srgbClr val="7030A0"/>
                </a:solidFill>
              </a:rPr>
              <a:t>Førskoledag </a:t>
            </a:r>
            <a:r>
              <a:rPr lang="nb-NO">
                <a:solidFill>
                  <a:srgbClr val="1807F9"/>
                </a:solidFill>
              </a:rPr>
              <a:t>3.juni </a:t>
            </a:r>
            <a:r>
              <a:rPr lang="nb-NO">
                <a:solidFill>
                  <a:srgbClr val="7030A0"/>
                </a:solidFill>
              </a:rPr>
              <a:t>kl.9.00-11.30 (foresatte inviteres til kaffe med info på personalrommet)</a:t>
            </a:r>
          </a:p>
          <a:p>
            <a:pPr>
              <a:lnSpc>
                <a:spcPct val="200000"/>
              </a:lnSpc>
              <a:buClr>
                <a:srgbClr val="000000"/>
              </a:buClr>
            </a:pPr>
            <a:r>
              <a:rPr lang="nb-NO">
                <a:solidFill>
                  <a:srgbClr val="7030A0"/>
                </a:solidFill>
              </a:rPr>
              <a:t>Foreldremøte med AKS – onsdag 10.juni  kl.17.30 (Personalrommet)</a:t>
            </a:r>
          </a:p>
          <a:p>
            <a:pPr>
              <a:lnSpc>
                <a:spcPct val="200000"/>
              </a:lnSpc>
            </a:pPr>
            <a:r>
              <a:rPr lang="nb-NO">
                <a:solidFill>
                  <a:srgbClr val="C00000"/>
                </a:solidFill>
              </a:rPr>
              <a:t>1.skoledag 17.08.2026 kl.10.00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dirty="0" smtClean="0"/>
              <a:pPr algn="l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0543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6712C-A334-41F4-96E8-E0FF0DEF2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11" y="255233"/>
            <a:ext cx="10801349" cy="1311999"/>
          </a:xfrm>
        </p:spPr>
        <p:txBody>
          <a:bodyPr/>
          <a:lstStyle/>
          <a:p>
            <a:r>
              <a:rPr lang="nb-NO"/>
              <a:t>Skolens ledelse, andre ansatte og støttetjenester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6000E-ABFA-4262-B14E-39F361AC2F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727200"/>
            <a:ext cx="5181600" cy="45212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15900" indent="-215900"/>
            <a:r>
              <a:rPr lang="nb-NO" sz="1400" b="1">
                <a:solidFill>
                  <a:srgbClr val="FF0000"/>
                </a:solidFill>
                <a:latin typeface="Calibri Light"/>
                <a:cs typeface="Calibri Light"/>
              </a:rPr>
              <a:t>Rektor: </a:t>
            </a:r>
            <a:r>
              <a:rPr lang="nb-NO" sz="1400">
                <a:latin typeface="Calibri Light"/>
                <a:cs typeface="Calibri Light"/>
              </a:rPr>
              <a:t>Overordnet administrativt og pedagogisk ansvar for skolen og AKS.</a:t>
            </a:r>
          </a:p>
          <a:p>
            <a:pPr marL="215900" indent="-215900"/>
            <a:r>
              <a:rPr lang="nb-NO" sz="1400" b="1">
                <a:solidFill>
                  <a:srgbClr val="FF0000"/>
                </a:solidFill>
                <a:latin typeface="Calibri Light"/>
                <a:cs typeface="Calibri Light"/>
              </a:rPr>
              <a:t>Øvrig skoleledelse: </a:t>
            </a:r>
            <a:r>
              <a:rPr lang="nb-NO" sz="1400">
                <a:latin typeface="Calibri Light"/>
                <a:cs typeface="Calibri Light"/>
              </a:rPr>
              <a:t>Assisterende rektor, undervisningsinspektører, AKS-leder (og sosiallærer). </a:t>
            </a:r>
            <a:endParaRPr lang="nb-NO" sz="1400">
              <a:latin typeface="Calibri Light"/>
              <a:ea typeface="Calibri Light"/>
              <a:cs typeface="Calibri Light"/>
            </a:endParaRPr>
          </a:p>
          <a:p>
            <a:pPr marL="215900" indent="-215900"/>
            <a:r>
              <a:rPr lang="nb-NO" sz="1400" b="1">
                <a:solidFill>
                  <a:srgbClr val="FF0000"/>
                </a:solidFill>
                <a:latin typeface="Calibri Light"/>
                <a:cs typeface="Calibri Light"/>
              </a:rPr>
              <a:t>Kontaktlærer: </a:t>
            </a:r>
            <a:r>
              <a:rPr lang="nb-NO" sz="1400">
                <a:latin typeface="Calibri Light"/>
                <a:cs typeface="Calibri Light"/>
              </a:rPr>
              <a:t>Hver klasse har en kontaktlærer som leder opplæringen i samarbeid med andre lærere. barneveiledere kan bistå elever med spesielle behov. </a:t>
            </a:r>
            <a:endParaRPr lang="nb-NO" sz="1400">
              <a:latin typeface="Calibri Light"/>
              <a:ea typeface="Calibri Light"/>
              <a:cs typeface="Calibri Light"/>
            </a:endParaRPr>
          </a:p>
          <a:p>
            <a:pPr marL="215900" indent="-215900"/>
            <a:r>
              <a:rPr lang="nb-NO" sz="1400" b="1">
                <a:solidFill>
                  <a:srgbClr val="FF0000"/>
                </a:solidFill>
                <a:latin typeface="Calibri Light"/>
                <a:cs typeface="Calibri Light"/>
              </a:rPr>
              <a:t>PPT (pedagogisk-psykologisk tjeneste): </a:t>
            </a:r>
            <a:r>
              <a:rPr lang="nb-NO" sz="1400">
                <a:latin typeface="Calibri Light"/>
                <a:cs typeface="Calibri Light"/>
              </a:rPr>
              <a:t>Gjør sakkyndige vurderinger om støtte utover ordinær undervisning. </a:t>
            </a:r>
            <a:endParaRPr lang="nb-NO" sz="1400">
              <a:latin typeface="Calibri Light"/>
              <a:ea typeface="Calibri Light"/>
              <a:cs typeface="Calibri Light"/>
            </a:endParaRPr>
          </a:p>
          <a:p>
            <a:pPr marL="215900" indent="-215900"/>
            <a:r>
              <a:rPr lang="nb-NO" sz="1400" b="1">
                <a:solidFill>
                  <a:srgbClr val="FF0000"/>
                </a:solidFill>
                <a:latin typeface="Calibri Light"/>
                <a:cs typeface="Calibri Light"/>
              </a:rPr>
              <a:t>Andre støttetjenester/samarbeidspartnere: </a:t>
            </a:r>
            <a:r>
              <a:rPr lang="nb-NO" sz="1400">
                <a:solidFill>
                  <a:srgbClr val="000000"/>
                </a:solidFill>
                <a:latin typeface="Calibri Light"/>
                <a:cs typeface="Calibri Light"/>
              </a:rPr>
              <a:t>Skolehelsetjenesten</a:t>
            </a:r>
            <a:r>
              <a:rPr lang="nb-NO" sz="1400">
                <a:latin typeface="Calibri Light"/>
                <a:cs typeface="Calibri Light"/>
              </a:rPr>
              <a:t>, barnevernet, Fagsenteret, </a:t>
            </a:r>
            <a:r>
              <a:rPr lang="nb-NO" sz="1400" err="1">
                <a:latin typeface="Calibri Light"/>
                <a:cs typeface="Calibri Light"/>
              </a:rPr>
              <a:t>bup</a:t>
            </a:r>
            <a:r>
              <a:rPr lang="nb-NO" sz="1400">
                <a:latin typeface="Calibri Light"/>
                <a:cs typeface="Calibri Light"/>
              </a:rPr>
              <a:t>.</a:t>
            </a:r>
            <a:endParaRPr lang="nb-NO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741817-5DB1-4F3C-9D99-115E77B18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3917" y="1727200"/>
            <a:ext cx="5492337" cy="40608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1400" b="1">
                <a:solidFill>
                  <a:srgbClr val="FF0000"/>
                </a:solidFill>
                <a:latin typeface="Calibri Light"/>
                <a:ea typeface="Calibri Light"/>
                <a:cs typeface="Calibri Light"/>
              </a:rPr>
              <a:t>Rektor: </a:t>
            </a:r>
            <a:r>
              <a:rPr lang="nb-NO" sz="1400" err="1">
                <a:latin typeface="Calibri Light"/>
                <a:ea typeface="Calibri Light"/>
                <a:cs typeface="Calibri Light"/>
              </a:rPr>
              <a:t>bente</a:t>
            </a:r>
            <a:r>
              <a:rPr lang="nb-NO" sz="1400">
                <a:latin typeface="Calibri Light"/>
                <a:ea typeface="Calibri Light"/>
                <a:cs typeface="Calibri Light"/>
              </a:rPr>
              <a:t> vik</a:t>
            </a:r>
          </a:p>
          <a:p>
            <a:r>
              <a:rPr lang="nb-NO" sz="1400" b="1">
                <a:solidFill>
                  <a:srgbClr val="FF0000"/>
                </a:solidFill>
                <a:latin typeface="Calibri Light"/>
                <a:cs typeface="Calibri Light"/>
              </a:rPr>
              <a:t>Assisterende rektor: </a:t>
            </a:r>
            <a:r>
              <a:rPr lang="nb-NO" sz="1400">
                <a:latin typeface="Calibri Light"/>
                <a:cs typeface="Calibri Light"/>
              </a:rPr>
              <a:t>Petter Furvann (3 + 5- 7.trinn)</a:t>
            </a:r>
            <a:endParaRPr lang="nb-NO" sz="1400">
              <a:latin typeface="Calibri Light"/>
              <a:ea typeface="Calibri Light"/>
              <a:cs typeface="Calibri Light"/>
            </a:endParaRPr>
          </a:p>
          <a:p>
            <a:r>
              <a:rPr lang="nb-NO" sz="1400" b="1">
                <a:solidFill>
                  <a:srgbClr val="FF0000"/>
                </a:solidFill>
                <a:latin typeface="Calibri Light"/>
                <a:ea typeface="Calibri Light"/>
                <a:cs typeface="Calibri Light"/>
              </a:rPr>
              <a:t>Undervisningsinspektører</a:t>
            </a:r>
            <a:r>
              <a:rPr lang="nb-NO" sz="1400" b="1">
                <a:latin typeface="Calibri Light"/>
                <a:ea typeface="Calibri Light"/>
                <a:cs typeface="Calibri Light"/>
              </a:rPr>
              <a:t>: </a:t>
            </a:r>
            <a:endParaRPr lang="nb-NO" sz="1400" b="1"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nb-NO" sz="1400">
                <a:latin typeface="Calibri Light"/>
                <a:cs typeface="Calibri Light"/>
              </a:rPr>
              <a:t>- Ingunn Husmoen  (1-2 +4.trinn, nærgruppe og mottaksklasse) </a:t>
            </a:r>
            <a:endParaRPr lang="nb-NO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b-NO" sz="1400" b="1">
                <a:solidFill>
                  <a:srgbClr val="FF0000"/>
                </a:solidFill>
                <a:latin typeface="Calibri Light"/>
                <a:ea typeface="Calibri Light"/>
                <a:cs typeface="Calibri Light"/>
              </a:rPr>
              <a:t>Sosiallærer: </a:t>
            </a:r>
            <a:r>
              <a:rPr lang="nb-NO" sz="1400">
                <a:latin typeface="Calibri Light"/>
                <a:ea typeface="Calibri Light"/>
                <a:cs typeface="Calibri Light"/>
              </a:rPr>
              <a:t>Christin S. Sagvolden</a:t>
            </a:r>
          </a:p>
          <a:p>
            <a:r>
              <a:rPr lang="nb-NO" sz="1400" b="1">
                <a:solidFill>
                  <a:srgbClr val="FF0000"/>
                </a:solidFill>
                <a:latin typeface="Calibri Light"/>
                <a:cs typeface="Calibri Light"/>
              </a:rPr>
              <a:t>AKS-leder:</a:t>
            </a:r>
            <a:r>
              <a:rPr lang="nb-NO" sz="1400" b="1">
                <a:solidFill>
                  <a:srgbClr val="009900"/>
                </a:solidFill>
                <a:latin typeface="Calibri Light"/>
                <a:cs typeface="Calibri Light"/>
              </a:rPr>
              <a:t> </a:t>
            </a:r>
            <a:r>
              <a:rPr lang="nb-NO" sz="1400">
                <a:latin typeface="Calibri Light"/>
                <a:cs typeface="Calibri Light"/>
              </a:rPr>
              <a:t>Janne </a:t>
            </a:r>
            <a:r>
              <a:rPr lang="nb-NO" sz="1400" err="1">
                <a:latin typeface="Calibri Light"/>
                <a:cs typeface="Calibri Light"/>
              </a:rPr>
              <a:t>aas</a:t>
            </a:r>
            <a:r>
              <a:rPr lang="nb-NO" sz="1400">
                <a:latin typeface="Calibri Light"/>
                <a:cs typeface="Calibri Light"/>
              </a:rPr>
              <a:t> </a:t>
            </a:r>
            <a:endParaRPr lang="nb-NO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b-NO" sz="1400" b="1">
                <a:solidFill>
                  <a:srgbClr val="FF0000"/>
                </a:solidFill>
                <a:latin typeface="Calibri Light"/>
                <a:cs typeface="Calibri Light"/>
              </a:rPr>
              <a:t>Aks Baseleder,</a:t>
            </a:r>
            <a:r>
              <a:rPr lang="nb-NO" sz="1400" b="1">
                <a:solidFill>
                  <a:srgbClr val="009900"/>
                </a:solidFill>
                <a:latin typeface="Calibri Light"/>
                <a:cs typeface="Calibri Light"/>
              </a:rPr>
              <a:t> </a:t>
            </a:r>
            <a:r>
              <a:rPr lang="nb-NO" sz="1400">
                <a:solidFill>
                  <a:srgbClr val="002060"/>
                </a:solidFill>
                <a:latin typeface="Calibri Light"/>
                <a:cs typeface="Calibri Light"/>
              </a:rPr>
              <a:t>Base </a:t>
            </a:r>
            <a:r>
              <a:rPr lang="nb-NO" sz="1400">
                <a:solidFill>
                  <a:srgbClr val="2A2859"/>
                </a:solidFill>
                <a:latin typeface="Calibri Light"/>
                <a:cs typeface="Calibri Light"/>
              </a:rPr>
              <a:t>Blå: </a:t>
            </a:r>
            <a:r>
              <a:rPr lang="nb-NO" sz="1400" err="1">
                <a:solidFill>
                  <a:srgbClr val="2A2859"/>
                </a:solidFill>
                <a:latin typeface="Calibri Light"/>
                <a:cs typeface="Calibri Light"/>
              </a:rPr>
              <a:t>Faiza</a:t>
            </a:r>
            <a:r>
              <a:rPr lang="nb-NO" sz="1400">
                <a:solidFill>
                  <a:srgbClr val="2A2859"/>
                </a:solidFill>
                <a:latin typeface="Calibri Light"/>
                <a:cs typeface="Calibri Light"/>
              </a:rPr>
              <a:t> </a:t>
            </a:r>
            <a:r>
              <a:rPr lang="nb-NO" sz="1400" err="1">
                <a:solidFill>
                  <a:srgbClr val="2A2859"/>
                </a:solidFill>
                <a:latin typeface="Calibri Light"/>
                <a:cs typeface="Calibri Light"/>
              </a:rPr>
              <a:t>Mfitih</a:t>
            </a:r>
            <a:endParaRPr lang="nb-NO" sz="1400">
              <a:solidFill>
                <a:srgbClr val="2A2859"/>
              </a:solidFill>
              <a:latin typeface="Calibri Light"/>
              <a:ea typeface="Calibri Light"/>
              <a:cs typeface="Calibri Light"/>
            </a:endParaRPr>
          </a:p>
          <a:p>
            <a:r>
              <a:rPr lang="nb-NO" sz="1400">
                <a:latin typeface="Calibri Light"/>
                <a:cs typeface="Calibri Light"/>
              </a:rPr>
              <a:t>Antall elever</a:t>
            </a:r>
            <a:r>
              <a:rPr lang="nb-NO" sz="1400" b="1">
                <a:latin typeface="Calibri Light"/>
                <a:cs typeface="Calibri Light"/>
              </a:rPr>
              <a:t>: </a:t>
            </a:r>
            <a:r>
              <a:rPr lang="nb-NO" sz="1400">
                <a:latin typeface="Calibri Light"/>
                <a:cs typeface="Calibri Light"/>
              </a:rPr>
              <a:t>ca. 333 (341) neste år, </a:t>
            </a:r>
          </a:p>
          <a:p>
            <a:pPr marL="0" indent="0">
              <a:buNone/>
            </a:pPr>
            <a:r>
              <a:rPr lang="nb-NO" sz="1400">
                <a:latin typeface="Calibri Light"/>
                <a:cs typeface="Calibri Light"/>
              </a:rPr>
              <a:t>pr. nå er det 45-53 elever på 1.trinn</a:t>
            </a:r>
            <a:endParaRPr lang="nb-NO" sz="1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5349D91F-6182-339A-3959-A0B18DD2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1066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15048-7501-4D72-95B1-3BF259A35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og hvordan skal elevene lære?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B6E20-7668-4E33-82D6-EF52A77254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215900" indent="-215900"/>
            <a:r>
              <a:rPr lang="nb-NO"/>
              <a:t>Barna skal lære seg grunnleggende ferdigheter de første skoleårene </a:t>
            </a:r>
          </a:p>
          <a:p>
            <a:pPr marL="215900" indent="-215900"/>
            <a:endParaRPr lang="nb-NO"/>
          </a:p>
          <a:p>
            <a:pPr marL="215900" indent="-215900"/>
            <a:r>
              <a:rPr lang="nb-NO"/>
              <a:t>De skal også lære seg å samarbeide, lytte til hverandre, uttrykke sine tanker og meninger og være en god klassevenn.</a:t>
            </a:r>
          </a:p>
          <a:p>
            <a:pPr marL="215900" indent="-215900"/>
            <a:endParaRPr lang="nb-NO"/>
          </a:p>
          <a:p>
            <a:pPr marL="215900" indent="-215900"/>
            <a:r>
              <a:rPr lang="nb-NO"/>
              <a:t>Barnas nysgjerrighet, spontanitet og glede over å utforske verdsettes, oppmuntres og brukes i opplæringen. 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D6BB5D6-D106-4318-B094-23E65A32BF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73986" y="2595032"/>
            <a:ext cx="3238500" cy="258127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827BD-A118-4253-A9D0-1CD85F7DF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4605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6" y="720002"/>
            <a:ext cx="9469438" cy="811916"/>
          </a:xfrm>
        </p:spPr>
        <p:txBody>
          <a:bodyPr/>
          <a:lstStyle/>
          <a:p>
            <a:pPr algn="ctr"/>
            <a:r>
              <a:rPr lang="nb-NO"/>
              <a:t> FOKUS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1531917"/>
            <a:ext cx="9469438" cy="48091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14400" lvl="2" indent="0">
              <a:buNone/>
            </a:pPr>
            <a:endParaRPr lang="nb-NO"/>
          </a:p>
          <a:p>
            <a:pPr marL="0" indent="0">
              <a:buNone/>
            </a:pPr>
            <a:r>
              <a:rPr lang="nb-NO"/>
              <a:t>Læring</a:t>
            </a:r>
          </a:p>
          <a:p>
            <a:pPr lvl="2"/>
            <a:r>
              <a:rPr lang="nb-NO"/>
              <a:t>Grunnleggende ferdigheter (lese, skrive, regne, muntlig, digitale ferdigheter)</a:t>
            </a:r>
          </a:p>
          <a:p>
            <a:pPr lvl="2"/>
            <a:r>
              <a:rPr lang="nb-NO"/>
              <a:t>Fellesskapende didaktikk og samarbeidslæring </a:t>
            </a:r>
          </a:p>
          <a:p>
            <a:pPr lvl="2"/>
            <a:r>
              <a:rPr lang="nb-NO"/>
              <a:t>Læringstrykk</a:t>
            </a:r>
          </a:p>
          <a:p>
            <a:pPr lvl="3"/>
            <a:r>
              <a:rPr lang="nb-NO"/>
              <a:t>Norsk: begreper, lesing og skriving</a:t>
            </a:r>
          </a:p>
          <a:p>
            <a:pPr lvl="3"/>
            <a:r>
              <a:rPr lang="nb-NO"/>
              <a:t>Matematikk: Tallforståelse </a:t>
            </a:r>
          </a:p>
          <a:p>
            <a:pPr marL="0" indent="0">
              <a:buNone/>
            </a:pPr>
            <a:r>
              <a:rPr lang="nb-NO" b="1"/>
              <a:t>Trivsel</a:t>
            </a:r>
          </a:p>
          <a:p>
            <a:pPr lvl="2"/>
            <a:r>
              <a:rPr lang="nb-NO"/>
              <a:t>Klasseledelse</a:t>
            </a:r>
          </a:p>
          <a:p>
            <a:pPr lvl="2"/>
            <a:r>
              <a:rPr lang="nb-NO"/>
              <a:t>Klasseregler/trivselsregler </a:t>
            </a:r>
          </a:p>
          <a:p>
            <a:pPr lvl="2"/>
            <a:r>
              <a:rPr lang="nb-NO"/>
              <a:t>Rutiner</a:t>
            </a:r>
          </a:p>
          <a:p>
            <a:pPr lvl="2"/>
            <a:r>
              <a:rPr lang="nb-NO"/>
              <a:t>Sosial kompetanse</a:t>
            </a:r>
          </a:p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</a:t>
            </a:fld>
            <a:endParaRPr lang="nb-NO"/>
          </a:p>
        </p:txBody>
      </p:sp>
      <p:pic>
        <p:nvPicPr>
          <p:cNvPr id="10" name="Bilde 10" descr="Et bilde som inneholder tekst, vektorgrafikk&#10;&#10;Automatisk generert beskrivelse">
            <a:extLst>
              <a:ext uri="{FF2B5EF4-FFF2-40B4-BE49-F238E27FC236}">
                <a16:creationId xmlns:a16="http://schemas.microsoft.com/office/drawing/2014/main" id="{079205A4-1187-2FDD-9FC2-69CCCED42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546" y="3837312"/>
            <a:ext cx="2743200" cy="176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07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</a:t>
            </a:fld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517598" y="1127483"/>
            <a:ext cx="11023069" cy="48320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nb-NO" sz="2000" b="1">
                <a:ea typeface="Times New Roman" panose="02020603050405020304" pitchFamily="18" charset="0"/>
                <a:cs typeface="Segoe UI"/>
              </a:rPr>
              <a:t>Lesing er viktig for alle fag - Hjelp barnet ditt med å finne leseglede!</a:t>
            </a:r>
          </a:p>
          <a:p>
            <a:pPr fontAlgn="base">
              <a:spcAft>
                <a:spcPts val="0"/>
              </a:spcAft>
            </a:pPr>
            <a:endParaRPr lang="nb-NO" sz="2000" u="sng"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nb-NO" err="1">
                <a:solidFill>
                  <a:srgbClr val="FF0000"/>
                </a:solidFill>
                <a:ea typeface="Times New Roman" panose="02020603050405020304" pitchFamily="18" charset="0"/>
                <a:cs typeface="Segoe UI"/>
              </a:rPr>
              <a:t>Leseråd</a:t>
            </a:r>
            <a:r>
              <a:rPr lang="nb-NO">
                <a:solidFill>
                  <a:srgbClr val="FF0000"/>
                </a:solidFill>
                <a:ea typeface="Times New Roman" panose="02020603050405020304" pitchFamily="18" charset="0"/>
                <a:cs typeface="Segoe UI"/>
              </a:rPr>
              <a:t> for alle foresatte:</a:t>
            </a:r>
          </a:p>
          <a:p>
            <a:pPr fontAlgn="base">
              <a:spcAft>
                <a:spcPts val="0"/>
              </a:spcAft>
            </a:pPr>
            <a:endParaRPr lang="nb-NO" sz="1400"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nb-NO">
                <a:ea typeface="Times New Roman" panose="02020603050405020304" pitchFamily="18" charset="0"/>
                <a:cs typeface="Segoe UI"/>
              </a:rPr>
              <a:t>1. Hjelp barnet ditt til å </a:t>
            </a:r>
            <a:r>
              <a:rPr lang="nb-NO">
                <a:solidFill>
                  <a:srgbClr val="C00000"/>
                </a:solidFill>
                <a:ea typeface="Times New Roman" panose="02020603050405020304" pitchFamily="18" charset="0"/>
                <a:cs typeface="Segoe UI"/>
              </a:rPr>
              <a:t>bli glad i bøker! </a:t>
            </a:r>
            <a:r>
              <a:rPr lang="nb-NO">
                <a:ea typeface="Times New Roman" panose="02020603050405020304" pitchFamily="18" charset="0"/>
                <a:cs typeface="Segoe UI"/>
              </a:rPr>
              <a:t>Så lenge barnet ikke kan lese, er det viktig at </a:t>
            </a:r>
            <a:r>
              <a:rPr lang="nb-NO">
                <a:solidFill>
                  <a:srgbClr val="C00000"/>
                </a:solidFill>
                <a:ea typeface="Times New Roman" panose="02020603050405020304" pitchFamily="18" charset="0"/>
                <a:cs typeface="Segoe UI"/>
              </a:rPr>
              <a:t>du </a:t>
            </a:r>
            <a:r>
              <a:rPr lang="nb-NO">
                <a:ea typeface="Times New Roman" panose="02020603050405020304" pitchFamily="18" charset="0"/>
                <a:cs typeface="Segoe UI"/>
              </a:rPr>
              <a:t>leser for barnet.   </a:t>
            </a:r>
          </a:p>
          <a:p>
            <a:pPr lvl="0" fontAlgn="base">
              <a:spcAft>
                <a:spcPts val="0"/>
              </a:spcAft>
              <a:tabLst>
                <a:tab pos="457200" algn="l"/>
              </a:tabLst>
            </a:pPr>
            <a:endParaRPr lang="nb-NO"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fontAlgn="base">
              <a:tabLst>
                <a:tab pos="457200" algn="l"/>
              </a:tabLst>
            </a:pPr>
            <a:r>
              <a:rPr lang="nb-NO">
                <a:ea typeface="Times New Roman" panose="02020603050405020304" pitchFamily="18" charset="0"/>
                <a:cs typeface="Segoe UI"/>
              </a:rPr>
              <a:t>3. </a:t>
            </a:r>
            <a:r>
              <a:rPr lang="nb-NO">
                <a:solidFill>
                  <a:srgbClr val="FF00FF"/>
                </a:solidFill>
                <a:ea typeface="Times New Roman" panose="02020603050405020304" pitchFamily="18" charset="0"/>
                <a:cs typeface="Segoe UI"/>
              </a:rPr>
              <a:t>Bildene </a:t>
            </a:r>
            <a:r>
              <a:rPr lang="nb-NO">
                <a:ea typeface="Times New Roman" panose="02020603050405020304" pitchFamily="18" charset="0"/>
                <a:cs typeface="Segoe UI"/>
              </a:rPr>
              <a:t>er viktige!  Snakk om bildene. De gir barnet en idé om hva teksten handler om. </a:t>
            </a:r>
          </a:p>
          <a:p>
            <a:pPr marL="457200" fontAlgn="base"/>
            <a:endParaRPr lang="nb-NO">
              <a:ea typeface="Times New Roman" panose="02020603050405020304" pitchFamily="18" charset="0"/>
            </a:endParaRPr>
          </a:p>
          <a:p>
            <a:pPr fontAlgn="base">
              <a:tabLst>
                <a:tab pos="457200" algn="l"/>
              </a:tabLst>
            </a:pPr>
            <a:r>
              <a:rPr lang="nb-NO">
                <a:ea typeface="Times New Roman" panose="02020603050405020304" pitchFamily="18" charset="0"/>
                <a:cs typeface="Segoe UI"/>
              </a:rPr>
              <a:t>4. La gjerne barnet </a:t>
            </a:r>
            <a:r>
              <a:rPr lang="nb-NO">
                <a:solidFill>
                  <a:srgbClr val="00B050"/>
                </a:solidFill>
                <a:ea typeface="Times New Roman" panose="02020603050405020304" pitchFamily="18" charset="0"/>
                <a:cs typeface="Segoe UI"/>
              </a:rPr>
              <a:t>peke </a:t>
            </a:r>
            <a:r>
              <a:rPr lang="nb-NO">
                <a:ea typeface="Times New Roman" panose="02020603050405020304" pitchFamily="18" charset="0"/>
                <a:cs typeface="Segoe UI"/>
              </a:rPr>
              <a:t>på hvor dere skal begynne, </a:t>
            </a:r>
            <a:r>
              <a:rPr lang="nb-NO">
                <a:solidFill>
                  <a:srgbClr val="00B050"/>
                </a:solidFill>
                <a:ea typeface="Times New Roman" panose="02020603050405020304" pitchFamily="18" charset="0"/>
                <a:cs typeface="Segoe UI"/>
              </a:rPr>
              <a:t>hvor setningen starter</a:t>
            </a:r>
            <a:r>
              <a:rPr lang="nb-NO">
                <a:ea typeface="Times New Roman" panose="02020603050405020304" pitchFamily="18" charset="0"/>
                <a:cs typeface="Segoe UI"/>
              </a:rPr>
              <a:t>.  </a:t>
            </a:r>
            <a:endParaRPr lang="nb-NO"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fontAlgn="base">
              <a:tabLst>
                <a:tab pos="457200" algn="l"/>
              </a:tabLst>
            </a:pPr>
            <a:endParaRPr lang="nb-NO">
              <a:ea typeface="Times New Roman" panose="02020603050405020304" pitchFamily="18" charset="0"/>
            </a:endParaRPr>
          </a:p>
          <a:p>
            <a:pPr lvl="0" fontAlgn="base">
              <a:spcAft>
                <a:spcPts val="0"/>
              </a:spcAft>
              <a:tabLst>
                <a:tab pos="457200" algn="l"/>
              </a:tabLst>
            </a:pPr>
            <a:r>
              <a:rPr lang="nb-NO">
                <a:ea typeface="Times New Roman" panose="02020603050405020304" pitchFamily="18" charset="0"/>
                <a:cs typeface="Segoe UI"/>
              </a:rPr>
              <a:t>5. Når barnet </a:t>
            </a:r>
            <a:r>
              <a:rPr lang="nb-NO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Segoe UI"/>
              </a:rPr>
              <a:t>kjenner igjen </a:t>
            </a:r>
            <a:r>
              <a:rPr lang="nb-NO">
                <a:ea typeface="Times New Roman" panose="02020603050405020304" pitchFamily="18" charset="0"/>
                <a:cs typeface="Segoe UI"/>
              </a:rPr>
              <a:t>bokstaver og enkeltord, kan dere </a:t>
            </a:r>
            <a:r>
              <a:rPr lang="nb-NO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Segoe UI"/>
              </a:rPr>
              <a:t>stoppe opp og la barnet lese</a:t>
            </a:r>
            <a:r>
              <a:rPr lang="nb-NO">
                <a:ea typeface="Times New Roman" panose="02020603050405020304" pitchFamily="18" charset="0"/>
                <a:cs typeface="Segoe UI"/>
              </a:rPr>
              <a:t> enkeltbokstaver og senere; enkeltord. </a:t>
            </a:r>
            <a:r>
              <a:rPr lang="nb-NO">
                <a:ea typeface="Times New Roman" panose="02020603050405020304" pitchFamily="18" charset="0"/>
              </a:rPr>
              <a:t> </a:t>
            </a:r>
            <a:r>
              <a:rPr lang="nb-NO">
                <a:ea typeface="Times New Roman" panose="02020603050405020304" pitchFamily="18" charset="0"/>
                <a:cs typeface="Segoe UI"/>
              </a:rPr>
              <a:t>Det er også fint dersom barnet oppdager ord som rimer eller liknende ting. </a:t>
            </a:r>
          </a:p>
          <a:p>
            <a:pPr marL="457200" fontAlgn="base"/>
            <a:endParaRPr lang="nb-NO">
              <a:ea typeface="Times New Roman" panose="02020603050405020304" pitchFamily="18" charset="0"/>
            </a:endParaRPr>
          </a:p>
          <a:p>
            <a:pPr lvl="0" fontAlgn="base">
              <a:spcAft>
                <a:spcPts val="0"/>
              </a:spcAft>
              <a:tabLst>
                <a:tab pos="457200" algn="l"/>
              </a:tabLst>
            </a:pPr>
            <a:r>
              <a:rPr lang="nb-NO">
                <a:ea typeface="Times New Roman" panose="02020603050405020304" pitchFamily="18" charset="0"/>
                <a:cs typeface="Segoe UI"/>
              </a:rPr>
              <a:t>6. Hjelp barnet til å </a:t>
            </a:r>
            <a:r>
              <a:rPr lang="nb-NO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Segoe UI"/>
              </a:rPr>
              <a:t>tenke over </a:t>
            </a:r>
            <a:r>
              <a:rPr lang="nb-NO">
                <a:ea typeface="Times New Roman" panose="02020603050405020304" pitchFamily="18" charset="0"/>
                <a:cs typeface="Segoe UI"/>
              </a:rPr>
              <a:t>og </a:t>
            </a:r>
            <a:r>
              <a:rPr lang="nb-NO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Segoe UI"/>
              </a:rPr>
              <a:t>reflektere </a:t>
            </a:r>
            <a:r>
              <a:rPr lang="nb-NO">
                <a:ea typeface="Times New Roman" panose="02020603050405020304" pitchFamily="18" charset="0"/>
                <a:cs typeface="Segoe UI"/>
              </a:rPr>
              <a:t>over det dere leser og</a:t>
            </a:r>
            <a:r>
              <a:rPr lang="nb-NO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Segoe UI"/>
              </a:rPr>
              <a:t> undre seg </a:t>
            </a:r>
            <a:r>
              <a:rPr lang="nb-NO">
                <a:ea typeface="Times New Roman" panose="02020603050405020304" pitchFamily="18" charset="0"/>
                <a:cs typeface="Segoe UI"/>
              </a:rPr>
              <a:t>under lesingen. </a:t>
            </a:r>
          </a:p>
          <a:p>
            <a:pPr lvl="0" fontAlgn="base">
              <a:spcAft>
                <a:spcPts val="0"/>
              </a:spcAft>
              <a:tabLst>
                <a:tab pos="457200" algn="l"/>
              </a:tabLst>
            </a:pPr>
            <a:endParaRPr lang="nb-NO">
              <a:ea typeface="Times New Roman" panose="02020603050405020304" pitchFamily="18" charset="0"/>
            </a:endParaRPr>
          </a:p>
          <a:p>
            <a:pPr lvl="0" fontAlgn="base">
              <a:spcAft>
                <a:spcPts val="0"/>
              </a:spcAft>
              <a:tabLst>
                <a:tab pos="457200" algn="l"/>
              </a:tabLst>
            </a:pPr>
            <a:r>
              <a:rPr lang="nb-NO">
                <a:ea typeface="Times New Roman" panose="02020603050405020304" pitchFamily="18" charset="0"/>
                <a:cs typeface="Segoe UI"/>
              </a:rPr>
              <a:t>7. Det gjør</a:t>
            </a:r>
            <a:r>
              <a:rPr lang="nb-NO">
                <a:solidFill>
                  <a:srgbClr val="FFC000"/>
                </a:solidFill>
                <a:ea typeface="Times New Roman" panose="02020603050405020304" pitchFamily="18" charset="0"/>
                <a:cs typeface="Segoe UI"/>
              </a:rPr>
              <a:t> </a:t>
            </a:r>
            <a:r>
              <a:rPr lang="nb-NO">
                <a:solidFill>
                  <a:srgbClr val="1807F9"/>
                </a:solidFill>
                <a:ea typeface="Times New Roman" panose="02020603050405020304" pitchFamily="18" charset="0"/>
                <a:cs typeface="Segoe UI"/>
              </a:rPr>
              <a:t>ingenting</a:t>
            </a:r>
            <a:r>
              <a:rPr lang="nb-NO">
                <a:solidFill>
                  <a:srgbClr val="FFC000"/>
                </a:solidFill>
                <a:ea typeface="Times New Roman" panose="02020603050405020304" pitchFamily="18" charset="0"/>
                <a:cs typeface="Segoe UI"/>
              </a:rPr>
              <a:t> </a:t>
            </a:r>
            <a:r>
              <a:rPr lang="nb-NO">
                <a:ea typeface="Times New Roman" panose="02020603050405020304" pitchFamily="18" charset="0"/>
                <a:cs typeface="Segoe UI"/>
              </a:rPr>
              <a:t>om dere har lest boka før. </a:t>
            </a:r>
          </a:p>
          <a:p>
            <a:pPr marL="457200" fontAlgn="base"/>
            <a:endParaRPr lang="nb-NO">
              <a:latin typeface="Oslo Sans Light" panose="020B0604020202020204" charset="0"/>
              <a:ea typeface="Times New Roman" panose="02020603050405020304" pitchFamily="18" charset="0"/>
            </a:endParaRPr>
          </a:p>
        </p:txBody>
      </p:sp>
      <p:pic>
        <p:nvPicPr>
          <p:cNvPr id="7" name="Bilde 7" descr="Et bilde som inneholder clip art&#10;&#10;Automatisk generert beskrivelse">
            <a:extLst>
              <a:ext uri="{FF2B5EF4-FFF2-40B4-BE49-F238E27FC236}">
                <a16:creationId xmlns:a16="http://schemas.microsoft.com/office/drawing/2014/main" id="{719805E4-3EB3-A114-FC03-34D0CA486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426" y="434589"/>
            <a:ext cx="2743200" cy="153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04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46691" y="284389"/>
            <a:ext cx="9469438" cy="67689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nb-NO" b="1">
                <a:solidFill>
                  <a:srgbClr val="FF00FF"/>
                </a:solidFill>
              </a:rPr>
              <a:t>SKOLE-HJEM samarbeid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034638" y="960043"/>
            <a:ext cx="8347692" cy="58979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buNone/>
            </a:pPr>
            <a:r>
              <a:rPr lang="nb-NO" sz="1900" b="1">
                <a:solidFill>
                  <a:srgbClr val="0070C0"/>
                </a:solidFill>
                <a:latin typeface="Ink Free"/>
                <a:ea typeface="+mn-lt"/>
                <a:cs typeface="+mn-lt"/>
              </a:rPr>
              <a:t>Bli</a:t>
            </a:r>
            <a:r>
              <a:rPr lang="nb-NO" sz="1900" b="1">
                <a:solidFill>
                  <a:srgbClr val="0070C0"/>
                </a:solidFill>
                <a:latin typeface="Ink Free"/>
              </a:rPr>
              <a:t> kjent </a:t>
            </a:r>
            <a:endParaRPr lang="nb-NO"/>
          </a:p>
          <a:p>
            <a:pPr algn="ctr">
              <a:buNone/>
            </a:pPr>
            <a:r>
              <a:rPr lang="nb-NO" sz="1900" b="1">
                <a:solidFill>
                  <a:srgbClr val="FF0000"/>
                </a:solidFill>
                <a:latin typeface="Ink Free"/>
              </a:rPr>
              <a:t>Komme presis </a:t>
            </a:r>
            <a:endParaRPr lang="nb-NO" sz="1900" b="1">
              <a:solidFill>
                <a:srgbClr val="FF0000"/>
              </a:solidFill>
              <a:latin typeface="Ink Free" panose="03080402000500000000" pitchFamily="66" charset="0"/>
            </a:endParaRPr>
          </a:p>
          <a:p>
            <a:pPr algn="ctr">
              <a:buNone/>
            </a:pPr>
            <a:r>
              <a:rPr lang="nb-NO" sz="1900" b="1">
                <a:solidFill>
                  <a:srgbClr val="00B050"/>
                </a:solidFill>
                <a:latin typeface="Ink Free" panose="03080402000500000000" pitchFamily="66" charset="0"/>
              </a:rPr>
              <a:t>Matpakke</a:t>
            </a:r>
          </a:p>
          <a:p>
            <a:pPr algn="ctr">
              <a:buNone/>
            </a:pPr>
            <a:r>
              <a:rPr lang="nb-NO" sz="1900" b="1">
                <a:solidFill>
                  <a:srgbClr val="FFC000"/>
                </a:solidFill>
                <a:latin typeface="Ink Free"/>
              </a:rPr>
              <a:t>Utstyr</a:t>
            </a:r>
          </a:p>
          <a:p>
            <a:pPr algn="ctr">
              <a:buNone/>
            </a:pPr>
            <a:r>
              <a:rPr lang="nb-NO" sz="1900" b="1">
                <a:solidFill>
                  <a:srgbClr val="000000"/>
                </a:solidFill>
                <a:latin typeface="Ink Free"/>
              </a:rPr>
              <a:t>SKOLEPLIKT!</a:t>
            </a:r>
            <a:endParaRPr lang="nb-NO"/>
          </a:p>
          <a:p>
            <a:pPr algn="ctr">
              <a:buNone/>
            </a:pPr>
            <a:r>
              <a:rPr lang="nb-NO" sz="1900" b="1">
                <a:solidFill>
                  <a:srgbClr val="0070C0"/>
                </a:solidFill>
                <a:latin typeface="Ink Free"/>
              </a:rPr>
              <a:t>Fri fra skolen</a:t>
            </a:r>
            <a:endParaRPr lang="nb-NO">
              <a:latin typeface="Ink Free"/>
            </a:endParaRPr>
          </a:p>
          <a:p>
            <a:pPr algn="ctr">
              <a:buNone/>
            </a:pPr>
            <a:r>
              <a:rPr lang="nb-NO" sz="1900" b="1">
                <a:solidFill>
                  <a:srgbClr val="00B0F0"/>
                </a:solidFill>
                <a:latin typeface="Ink Free"/>
              </a:rPr>
              <a:t>MØTE PÅ FORELDREMØTER OG UTVIKLINGSSAMTALER</a:t>
            </a:r>
            <a:endParaRPr lang="nb-NO"/>
          </a:p>
          <a:p>
            <a:pPr algn="ctr">
              <a:buNone/>
            </a:pPr>
            <a:r>
              <a:rPr lang="nb-NO" sz="1900" b="1">
                <a:solidFill>
                  <a:srgbClr val="996633"/>
                </a:solidFill>
                <a:latin typeface="Ink Free"/>
              </a:rPr>
              <a:t>Trafikk </a:t>
            </a:r>
            <a:endParaRPr lang="nb-NO">
              <a:solidFill>
                <a:srgbClr val="000000"/>
              </a:solidFill>
              <a:latin typeface="Tw Cen MT" panose="020B0602020104020603"/>
            </a:endParaRPr>
          </a:p>
          <a:p>
            <a:pPr marL="0" indent="0">
              <a:buNone/>
            </a:pPr>
            <a:r>
              <a:rPr lang="nb-NO" sz="1900" b="1">
                <a:solidFill>
                  <a:srgbClr val="A661D1"/>
                </a:solidFill>
                <a:latin typeface="Ink Free"/>
              </a:rPr>
              <a:t>                                                 meldingsapp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</a:t>
            </a:fld>
            <a:endParaRPr lang="nb-NO"/>
          </a:p>
        </p:txBody>
      </p:sp>
      <p:pic>
        <p:nvPicPr>
          <p:cNvPr id="7" name="Bilde 6" descr="Et bilde som inneholder tekst, logo, Grafikk, Font&#10;&#10;Automatisk generert beskrivelse">
            <a:extLst>
              <a:ext uri="{FF2B5EF4-FFF2-40B4-BE49-F238E27FC236}">
                <a16:creationId xmlns:a16="http://schemas.microsoft.com/office/drawing/2014/main" id="{60B4D2BB-5B29-8FA3-9BA7-53C8061E6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372" y="5328600"/>
            <a:ext cx="3480708" cy="1851933"/>
          </a:xfrm>
          <a:prstGeom prst="rect">
            <a:avLst/>
          </a:prstGeom>
        </p:spPr>
      </p:pic>
      <p:pic>
        <p:nvPicPr>
          <p:cNvPr id="10" name="Bilde 9" descr="Et bilde som inneholder Grafikk, line, Elektrisk blå, skjermbilde&#10;&#10;Automatisk generert beskrivelse">
            <a:extLst>
              <a:ext uri="{FF2B5EF4-FFF2-40B4-BE49-F238E27FC236}">
                <a16:creationId xmlns:a16="http://schemas.microsoft.com/office/drawing/2014/main" id="{A5469849-5D97-ECFC-819C-32E9890D4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32" y="4953001"/>
            <a:ext cx="1646465" cy="1646465"/>
          </a:xfrm>
          <a:prstGeom prst="rect">
            <a:avLst/>
          </a:prstGeom>
        </p:spPr>
      </p:pic>
      <p:pic>
        <p:nvPicPr>
          <p:cNvPr id="11" name="Bilde 10" descr="Et bilde som inneholder tekst, tegnefilm, beholder, eske&#10;&#10;Automatisk generert beskrivelse">
            <a:extLst>
              <a:ext uri="{FF2B5EF4-FFF2-40B4-BE49-F238E27FC236}">
                <a16:creationId xmlns:a16="http://schemas.microsoft.com/office/drawing/2014/main" id="{0A86C144-5511-C7F9-2DF5-A0DF9C02D0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40000">
            <a:off x="7665233" y="1839422"/>
            <a:ext cx="2389545" cy="1973825"/>
          </a:xfrm>
          <a:prstGeom prst="rect">
            <a:avLst/>
          </a:prstGeom>
        </p:spPr>
      </p:pic>
      <p:pic>
        <p:nvPicPr>
          <p:cNvPr id="12" name="Bilde 11" descr="Et bilde som inneholder Everyday carry, plast, Kontorredskap, verktøy&#10;&#10;Automatisk generert beskrivelse">
            <a:extLst>
              <a:ext uri="{FF2B5EF4-FFF2-40B4-BE49-F238E27FC236}">
                <a16:creationId xmlns:a16="http://schemas.microsoft.com/office/drawing/2014/main" id="{68A92646-364A-BDCE-EA74-D8A5C32849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6547" y="2219611"/>
            <a:ext cx="2143125" cy="2143125"/>
          </a:xfrm>
          <a:prstGeom prst="rect">
            <a:avLst/>
          </a:prstGeom>
        </p:spPr>
      </p:pic>
      <p:pic>
        <p:nvPicPr>
          <p:cNvPr id="14" name="Bilde 13" descr="Et bilde som inneholder tegnefilm, tekst&#10;&#10;Automatisk generert beskrivelse">
            <a:extLst>
              <a:ext uri="{FF2B5EF4-FFF2-40B4-BE49-F238E27FC236}">
                <a16:creationId xmlns:a16="http://schemas.microsoft.com/office/drawing/2014/main" id="{7EC72F21-EC25-37EB-17D1-03F3241DE1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" y="721179"/>
            <a:ext cx="36861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0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0FED9C-A9AE-C85D-2626-9A8E9350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415" y="-1177"/>
            <a:ext cx="4774974" cy="672463"/>
          </a:xfrm>
        </p:spPr>
        <p:txBody>
          <a:bodyPr/>
          <a:lstStyle/>
          <a:p>
            <a:r>
              <a:rPr lang="nb-NO"/>
              <a:t>Skolemelding -app</a:t>
            </a:r>
          </a:p>
        </p:txBody>
      </p:sp>
      <p:pic>
        <p:nvPicPr>
          <p:cNvPr id="5" name="Plassholder for innhold 4" descr="Et bilde som inneholder tekst, skjermbilde, diagram, Font&#10;&#10;Automatisk generert beskrivelse">
            <a:extLst>
              <a:ext uri="{FF2B5EF4-FFF2-40B4-BE49-F238E27FC236}">
                <a16:creationId xmlns:a16="http://schemas.microsoft.com/office/drawing/2014/main" id="{D3BF8FD8-A90B-70F6-EC06-12C252088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623" y="2344965"/>
            <a:ext cx="2102648" cy="4509859"/>
          </a:xfr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B998B4B-CE78-4DB6-F594-BB03BD278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</a:t>
            </a:fld>
            <a:endParaRPr lang="nb-NO"/>
          </a:p>
        </p:txBody>
      </p:sp>
      <p:pic>
        <p:nvPicPr>
          <p:cNvPr id="6" name="Bilde 5" descr="Et bilde som inneholder Grafikk, line, Elektrisk blå, skjermbilde&#10;&#10;Automatisk generert beskrivelse">
            <a:extLst>
              <a:ext uri="{FF2B5EF4-FFF2-40B4-BE49-F238E27FC236}">
                <a16:creationId xmlns:a16="http://schemas.microsoft.com/office/drawing/2014/main" id="{C831CD07-B185-BB30-3C5F-F5B57C548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768" y="61233"/>
            <a:ext cx="2286000" cy="2286000"/>
          </a:xfrm>
          <a:prstGeom prst="rect">
            <a:avLst/>
          </a:prstGeom>
        </p:spPr>
      </p:pic>
      <p:pic>
        <p:nvPicPr>
          <p:cNvPr id="10" name="Bilde 9" descr="Et bilde som inneholder tekst, elektronikk, skjermbilde, programvare&#10;&#10;Automatisk generert beskrivelse">
            <a:extLst>
              <a:ext uri="{FF2B5EF4-FFF2-40B4-BE49-F238E27FC236}">
                <a16:creationId xmlns:a16="http://schemas.microsoft.com/office/drawing/2014/main" id="{AA4F4F20-78BE-E0B7-4AD3-BD76C8463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0016" y="762000"/>
            <a:ext cx="2709182" cy="5919107"/>
          </a:xfrm>
          <a:prstGeom prst="rect">
            <a:avLst/>
          </a:prstGeom>
        </p:spPr>
      </p:pic>
      <p:pic>
        <p:nvPicPr>
          <p:cNvPr id="11" name="Bilde 10" descr="Et bilde som inneholder tekst, skjermbilde, Font&#10;&#10;Automatisk generert beskrivelse">
            <a:extLst>
              <a:ext uri="{FF2B5EF4-FFF2-40B4-BE49-F238E27FC236}">
                <a16:creationId xmlns:a16="http://schemas.microsoft.com/office/drawing/2014/main" id="{C732B168-DFD7-3C4B-9FB2-3154900C55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319" y="762000"/>
            <a:ext cx="2709182" cy="5919107"/>
          </a:xfrm>
          <a:prstGeom prst="rect">
            <a:avLst/>
          </a:prstGeom>
        </p:spPr>
      </p:pic>
      <p:pic>
        <p:nvPicPr>
          <p:cNvPr id="13" name="Bilde 12" descr="Et bilde som inneholder tekst, skjermbilde, Font&#10;&#10;Automatisk generert beskrivelse">
            <a:extLst>
              <a:ext uri="{FF2B5EF4-FFF2-40B4-BE49-F238E27FC236}">
                <a16:creationId xmlns:a16="http://schemas.microsoft.com/office/drawing/2014/main" id="{7C96A7B3-B299-A02F-ED23-909CAA1697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2910" y="671513"/>
            <a:ext cx="2790825" cy="601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99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3974B7-C9AC-C411-5A0C-79266876A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rgbClr val="FF0000"/>
                </a:solidFill>
              </a:rPr>
              <a:t>Godt skole-hjem samarbeid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E758B3E-8D88-4F08-819A-D4D8EE74A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>
                <a:solidFill>
                  <a:srgbClr val="C00000"/>
                </a:solidFill>
              </a:rPr>
              <a:t>Fremsnakke</a:t>
            </a:r>
            <a:r>
              <a:rPr lang="nb-NO"/>
              <a:t> skolen – fremsnakke foreldrene</a:t>
            </a:r>
          </a:p>
          <a:p>
            <a:pPr>
              <a:buClr>
                <a:srgbClr val="000000"/>
              </a:buClr>
            </a:pPr>
            <a:r>
              <a:rPr lang="nb-NO">
                <a:solidFill>
                  <a:srgbClr val="C00000"/>
                </a:solidFill>
              </a:rPr>
              <a:t>Profesjonalitet</a:t>
            </a:r>
            <a:r>
              <a:rPr lang="nb-NO"/>
              <a:t>  - legge til rette for god kommunikasjon </a:t>
            </a:r>
          </a:p>
          <a:p>
            <a:pPr>
              <a:buClr>
                <a:srgbClr val="000000"/>
              </a:buClr>
            </a:pPr>
            <a:r>
              <a:rPr lang="nb-NO"/>
              <a:t>Se </a:t>
            </a:r>
            <a:r>
              <a:rPr lang="nb-NO">
                <a:solidFill>
                  <a:srgbClr val="C00000"/>
                </a:solidFill>
              </a:rPr>
              <a:t>alle sider</a:t>
            </a:r>
            <a:r>
              <a:rPr lang="nb-NO"/>
              <a:t> av en sak – forskjellige oppfattelser av den samme virkelighet</a:t>
            </a:r>
          </a:p>
          <a:p>
            <a:pPr>
              <a:buClr>
                <a:srgbClr val="000000"/>
              </a:buClr>
            </a:pPr>
            <a:r>
              <a:rPr lang="nb-NO">
                <a:solidFill>
                  <a:srgbClr val="C00000"/>
                </a:solidFill>
              </a:rPr>
              <a:t>MÅL: </a:t>
            </a:r>
            <a:r>
              <a:rPr lang="nb-NO"/>
              <a:t>Fellesskapsfølelse, samhold og trivsel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C32C2BA-18A7-1FD5-B05F-CA87C48A1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481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318" y="4249202"/>
            <a:ext cx="2209800" cy="206692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3149" y="618517"/>
            <a:ext cx="10364451" cy="1596177"/>
          </a:xfrm>
        </p:spPr>
        <p:txBody>
          <a:bodyPr/>
          <a:lstStyle/>
          <a:p>
            <a:r>
              <a:rPr lang="nb-NO"/>
              <a:t>Ting å øve seg på hjemme og i barnehagen </a:t>
            </a:r>
            <a:r>
              <a:rPr lang="nb-NO">
                <a:sym typeface="Wingdings" panose="05000000000000000000" pitchFamily="2" charset="2"/>
              </a:rPr>
              <a:t>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691897" y="2067559"/>
            <a:ext cx="10676790" cy="436013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 sz="1200" b="1">
                <a:latin typeface="TW Cen MT"/>
              </a:rPr>
              <a:t>Kle på seg selv; etter toalettbesøk og når man skal ut</a:t>
            </a:r>
            <a:endParaRPr lang="en-US" sz="1200">
              <a:latin typeface="TW Cen MT"/>
            </a:endParaRPr>
          </a:p>
          <a:p>
            <a:pPr>
              <a:buClr>
                <a:srgbClr val="000000"/>
              </a:buClr>
            </a:pPr>
            <a:r>
              <a:rPr lang="nb-NO" sz="1200" b="1">
                <a:latin typeface="TW Cen MT"/>
              </a:rPr>
              <a:t>Gå på do, vaske hender</a:t>
            </a:r>
            <a:endParaRPr lang="en-US" sz="1200">
              <a:latin typeface="TW Cen MT"/>
            </a:endParaRPr>
          </a:p>
          <a:p>
            <a:pPr>
              <a:buClr>
                <a:srgbClr val="000000"/>
              </a:buClr>
            </a:pPr>
            <a:r>
              <a:rPr lang="nb-NO" sz="1200" b="1">
                <a:latin typeface="TW Cen MT"/>
              </a:rPr>
              <a:t>Vente på tur</a:t>
            </a:r>
            <a:endParaRPr lang="en-US" sz="1200">
              <a:latin typeface="TW Cen MT"/>
            </a:endParaRPr>
          </a:p>
          <a:p>
            <a:pPr>
              <a:buClr>
                <a:srgbClr val="000000"/>
              </a:buClr>
            </a:pPr>
            <a:r>
              <a:rPr lang="nb-NO" sz="1200" b="1">
                <a:latin typeface="TW Cen MT"/>
              </a:rPr>
              <a:t>Tåle å tape – spill brettspill </a:t>
            </a:r>
            <a:endParaRPr lang="nb-NO" sz="1200">
              <a:latin typeface="TW Cen MT"/>
            </a:endParaRPr>
          </a:p>
          <a:p>
            <a:pPr>
              <a:buClr>
                <a:srgbClr val="000000"/>
              </a:buClr>
            </a:pPr>
            <a:r>
              <a:rPr lang="nb-NO" sz="1200" b="1">
                <a:latin typeface="TW Cen MT"/>
              </a:rPr>
              <a:t>Øve på å si nei – akseptere et nei</a:t>
            </a:r>
            <a:endParaRPr lang="en-US" sz="1200">
              <a:latin typeface="TW Cen MT"/>
            </a:endParaRPr>
          </a:p>
          <a:p>
            <a:pPr>
              <a:buClr>
                <a:srgbClr val="000000"/>
              </a:buClr>
            </a:pPr>
            <a:r>
              <a:rPr lang="nb-NO" sz="1200" b="1">
                <a:latin typeface="TW Cen MT"/>
              </a:rPr>
              <a:t>Holde i en blyant, klippe, finmotoriske øvelser</a:t>
            </a:r>
            <a:endParaRPr lang="nb-NO" sz="1200"/>
          </a:p>
          <a:p>
            <a:pPr>
              <a:buClr>
                <a:srgbClr val="000000"/>
              </a:buClr>
            </a:pPr>
            <a:r>
              <a:rPr lang="nb-NO" sz="1200" b="1"/>
              <a:t>Skrive navnet sitt</a:t>
            </a:r>
            <a:endParaRPr lang="nb-NO" sz="1200"/>
          </a:p>
          <a:p>
            <a:r>
              <a:rPr lang="nb-NO" sz="1200"/>
              <a:t>Kunne bokstavenes lyd, ikke bare bokstaven </a:t>
            </a:r>
          </a:p>
          <a:p>
            <a:r>
              <a:rPr lang="nb-NO" sz="1200"/>
              <a:t>Telle, mengde forståelse, former</a:t>
            </a:r>
          </a:p>
          <a:p>
            <a:r>
              <a:rPr lang="nb-NO" sz="1200"/>
              <a:t>Over, under bakerst, fremst osv. </a:t>
            </a:r>
          </a:p>
          <a:p>
            <a:pPr>
              <a:buClr>
                <a:srgbClr val="000000"/>
              </a:buClr>
            </a:pPr>
            <a:r>
              <a:rPr lang="nb-NO" sz="1200"/>
              <a:t>Norsk språk - begreper</a:t>
            </a:r>
          </a:p>
          <a:p>
            <a:pPr>
              <a:buClr>
                <a:srgbClr val="000000"/>
              </a:buClr>
            </a:pPr>
            <a:r>
              <a:rPr lang="nb-NO" sz="1200"/>
              <a:t>Snakke med barna i forkant og etterkant av opplevelser og hendelser, husk begge sider av saken ;-) </a:t>
            </a:r>
          </a:p>
          <a:p>
            <a:r>
              <a:rPr lang="nb-NO" sz="1200"/>
              <a:t>Holde orden på plassen i garderoben</a:t>
            </a:r>
          </a:p>
          <a:p>
            <a:endParaRPr lang="nb-NO" sz="5600" b="1"/>
          </a:p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9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265" y="2068886"/>
            <a:ext cx="2417989" cy="2061482"/>
          </a:xfrm>
          <a:prstGeom prst="rect">
            <a:avLst/>
          </a:prstGeom>
        </p:spPr>
      </p:pic>
      <p:pic>
        <p:nvPicPr>
          <p:cNvPr id="4" name="Bilde 3" descr="Et bilde som inneholder sketch, tegning, kunst, illustrasjon&#10;&#10;Automatisk generert beskrivelse">
            <a:extLst>
              <a:ext uri="{FF2B5EF4-FFF2-40B4-BE49-F238E27FC236}">
                <a16:creationId xmlns:a16="http://schemas.microsoft.com/office/drawing/2014/main" id="{B5A771A3-47DA-717F-7877-F26700977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6194" y="318089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35874"/>
      </p:ext>
    </p:extLst>
  </p:cSld>
  <p:clrMapOvr>
    <a:masterClrMapping/>
  </p:clrMapOvr>
</p:sld>
</file>

<file path=ppt/theme/theme1.xml><?xml version="1.0" encoding="utf-8"?>
<a:theme xmlns:a="http://schemas.openxmlformats.org/drawingml/2006/main" name="Oslo 2019 / positiv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Test">
      <a:majorFont>
        <a:latin typeface="Oslo Sans Office Normal"/>
        <a:ea typeface=""/>
        <a:cs typeface=""/>
      </a:majorFont>
      <a:minorFont>
        <a:latin typeface="Oslo Sans Office Norm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_basic-old" id="{AA65264D-FCB6-4E06-AB1D-427685B1D6BE}" vid="{CD2EBACD-B9CE-46A3-8749-0DC6DD7057C2}"/>
    </a:ext>
  </a:extLst>
</a:theme>
</file>

<file path=ppt/theme/theme2.xml><?xml version="1.0" encoding="utf-8"?>
<a:theme xmlns:a="http://schemas.openxmlformats.org/drawingml/2006/main" name="Dråpe">
  <a:themeElements>
    <a:clrScheme name="Dråpe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åp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åp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efd7896-0ea8-4bc0-bc79-c83e168a8b3f">
      <Terms xmlns="http://schemas.microsoft.com/office/infopath/2007/PartnerControls"/>
    </lcf76f155ced4ddcb4097134ff3c332f>
    <TaxCatchAll xmlns="3ac437a6-230b-48ff-9ea7-4638e437b0d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14D33E4F351B45BF98140065D55499" ma:contentTypeVersion="11" ma:contentTypeDescription="Opprett et nytt dokument." ma:contentTypeScope="" ma:versionID="f9d1f59710bbfbf0bce4f588ddb3c003">
  <xsd:schema xmlns:xsd="http://www.w3.org/2001/XMLSchema" xmlns:xs="http://www.w3.org/2001/XMLSchema" xmlns:p="http://schemas.microsoft.com/office/2006/metadata/properties" xmlns:ns2="4efd7896-0ea8-4bc0-bc79-c83e168a8b3f" xmlns:ns3="3ac437a6-230b-48ff-9ea7-4638e437b0d0" targetNamespace="http://schemas.microsoft.com/office/2006/metadata/properties" ma:root="true" ma:fieldsID="79501f4a1003045e18669fc731047189" ns2:_="" ns3:_="">
    <xsd:import namespace="4efd7896-0ea8-4bc0-bc79-c83e168a8b3f"/>
    <xsd:import namespace="3ac437a6-230b-48ff-9ea7-4638e437b0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d7896-0ea8-4bc0-bc79-c83e168a8b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d2bf785b-8fef-4b70-b2f9-38d45fd2cc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437a6-230b-48ff-9ea7-4638e437b0d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bd703cd-71d0-4a90-b007-4d57a7f48fb8}" ma:internalName="TaxCatchAll" ma:showField="CatchAllData" ma:web="3ac437a6-230b-48ff-9ea7-4638e437b0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415E63-8079-4001-A24F-E02F4C28E797}">
  <ds:schemaRefs>
    <ds:schemaRef ds:uri="3ac437a6-230b-48ff-9ea7-4638e437b0d0"/>
    <ds:schemaRef ds:uri="4efd7896-0ea8-4bc0-bc79-c83e168a8b3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2408A81-190B-4E29-A786-DCB0AF01CE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809947-3CA3-41CB-94E3-06416BB4FF08}">
  <ds:schemaRefs>
    <ds:schemaRef ds:uri="3ac437a6-230b-48ff-9ea7-4638e437b0d0"/>
    <ds:schemaRef ds:uri="4efd7896-0ea8-4bc0-bc79-c83e168a8b3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Osloskolen_mal</Template>
  <Application>Microsoft Office PowerPoint</Application>
  <PresentationFormat>Widescreen</PresentationFormat>
  <Slides>11</Slides>
  <Notes>9</Notes>
  <HiddenSlides>0</HiddenSlide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11</vt:i4>
      </vt:variant>
    </vt:vector>
  </HeadingPairs>
  <TitlesOfParts>
    <vt:vector size="13" baseType="lpstr">
      <vt:lpstr>Oslo 2019 / positiv</vt:lpstr>
      <vt:lpstr>Dråpe</vt:lpstr>
      <vt:lpstr>Velkommen til Bryn skole 04.03.2026</vt:lpstr>
      <vt:lpstr>Skolens ledelse, andre ansatte og støttetjenester </vt:lpstr>
      <vt:lpstr>Hva og hvordan skal elevene lære?</vt:lpstr>
      <vt:lpstr> FOKUS</vt:lpstr>
      <vt:lpstr>PowerPoint-presentasjon</vt:lpstr>
      <vt:lpstr>SKOLE-HJEM samarbeid</vt:lpstr>
      <vt:lpstr>Skolemelding -app</vt:lpstr>
      <vt:lpstr>Godt skole-hjem samarbeid</vt:lpstr>
      <vt:lpstr>Ting å øve seg på hjemme og i barnehagen </vt:lpstr>
      <vt:lpstr>Velkommen til Bryn AKS og Base Blå </vt:lpstr>
      <vt:lpstr>Hva skjer fremover?</vt:lpstr>
    </vt:vector>
  </TitlesOfParts>
  <Company>Utdanningsetaten i 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Bryn skole</dc:title>
  <dc:creator>christin.sagvolden@ude.oslo.kommune.no</dc:creator>
  <cp:revision>14</cp:revision>
  <cp:lastPrinted>2026-03-04T14:10:48Z</cp:lastPrinted>
  <dcterms:created xsi:type="dcterms:W3CDTF">2019-11-04T14:14:45Z</dcterms:created>
  <dcterms:modified xsi:type="dcterms:W3CDTF">2026-03-04T14:41:09Z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0x0101000114D33E4F351B45BF98140065D55499</vt:lpwstr>
  </property>
  <property fmtid="{D5CDD505-2E9C-101B-9397-08002B2CF9AE}" pid="3" name="Order">
    <vt:r8>11600</vt:r8>
  </property>
  <property fmtid="{D5CDD505-2E9C-101B-9397-08002B2CF9AE}" pid="4" name="MediaServiceImageTags">
    <vt:lpwstr/>
  </property>
</Properties>
</file>