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4" r:id="rId4"/>
  </p:sldMasterIdLst>
  <p:notesMasterIdLst>
    <p:notesMasterId r:id="rId39"/>
  </p:notesMasterIdLst>
  <p:sldIdLst>
    <p:sldId id="386" r:id="rId5"/>
    <p:sldId id="432" r:id="rId6"/>
    <p:sldId id="389" r:id="rId7"/>
    <p:sldId id="390" r:id="rId8"/>
    <p:sldId id="430" r:id="rId9"/>
    <p:sldId id="421" r:id="rId10"/>
    <p:sldId id="398" r:id="rId11"/>
    <p:sldId id="411" r:id="rId12"/>
    <p:sldId id="388" r:id="rId13"/>
    <p:sldId id="392" r:id="rId14"/>
    <p:sldId id="391" r:id="rId15"/>
    <p:sldId id="420" r:id="rId16"/>
    <p:sldId id="401" r:id="rId17"/>
    <p:sldId id="413" r:id="rId18"/>
    <p:sldId id="414" r:id="rId19"/>
    <p:sldId id="415" r:id="rId20"/>
    <p:sldId id="416" r:id="rId21"/>
    <p:sldId id="417" r:id="rId22"/>
    <p:sldId id="418" r:id="rId23"/>
    <p:sldId id="419" r:id="rId24"/>
    <p:sldId id="422" r:id="rId25"/>
    <p:sldId id="423" r:id="rId26"/>
    <p:sldId id="424" r:id="rId27"/>
    <p:sldId id="393" r:id="rId28"/>
    <p:sldId id="425" r:id="rId29"/>
    <p:sldId id="426" r:id="rId30"/>
    <p:sldId id="427" r:id="rId31"/>
    <p:sldId id="428" r:id="rId32"/>
    <p:sldId id="394" r:id="rId33"/>
    <p:sldId id="429" r:id="rId34"/>
    <p:sldId id="396" r:id="rId35"/>
    <p:sldId id="431" r:id="rId36"/>
    <p:sldId id="400" r:id="rId37"/>
    <p:sldId id="399" r:id="rId38"/>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Century Gothic" panose="020B0502020202020204" pitchFamily="34" charset="0"/>
      <p:regular r:id="rId44"/>
      <p:bold r:id="rId45"/>
      <p:italic r:id="rId46"/>
      <p:boldItalic r:id="rId47"/>
    </p:embeddedFont>
    <p:embeddedFont>
      <p:font typeface="Oslo Sans" panose="020B0604020202020204" charset="0"/>
      <p:regular r:id="rId48"/>
      <p:bold r:id="rId49"/>
      <p:italic r:id="rId50"/>
      <p:boldItalic r:id="rId51"/>
    </p:embeddedFont>
    <p:embeddedFont>
      <p:font typeface="Oslo Sans Light" panose="020B0604020202020204" charset="0"/>
      <p:regular r:id="rId52"/>
      <p:italic r:id="rId53"/>
    </p:embeddedFont>
    <p:embeddedFont>
      <p:font typeface="Oslo Sans Office Normal" panose="020B0604020202020204" charset="0"/>
      <p:regular r:id="rId54"/>
      <p:bold r:id="rId55"/>
      <p:italic r:id="rId56"/>
      <p:boldItalic r:id="rId57"/>
    </p:embeddedFont>
    <p:embeddedFont>
      <p:font typeface="Wingdings 3" panose="05040102010807070707" pitchFamily="18" charset="2"/>
      <p:regular r:id="rId58"/>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386"/>
            <p14:sldId id="432"/>
            <p14:sldId id="389"/>
            <p14:sldId id="390"/>
            <p14:sldId id="430"/>
            <p14:sldId id="421"/>
            <p14:sldId id="398"/>
            <p14:sldId id="411"/>
            <p14:sldId id="388"/>
            <p14:sldId id="392"/>
            <p14:sldId id="391"/>
            <p14:sldId id="420"/>
            <p14:sldId id="401"/>
            <p14:sldId id="413"/>
            <p14:sldId id="414"/>
            <p14:sldId id="415"/>
            <p14:sldId id="416"/>
            <p14:sldId id="417"/>
            <p14:sldId id="418"/>
            <p14:sldId id="419"/>
            <p14:sldId id="422"/>
            <p14:sldId id="423"/>
            <p14:sldId id="424"/>
            <p14:sldId id="393"/>
            <p14:sldId id="425"/>
            <p14:sldId id="426"/>
            <p14:sldId id="427"/>
            <p14:sldId id="428"/>
            <p14:sldId id="394"/>
            <p14:sldId id="429"/>
            <p14:sldId id="396"/>
            <p14:sldId id="431"/>
            <p14:sldId id="400"/>
            <p14:sldId id="399"/>
          </p14:sldIdLst>
        </p14:section>
        <p14:section name="Hjelp" id="{BAAE5B51-A85F-D14F-A0D9-4D059F5301C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879"/>
    <a:srgbClr val="2A2859"/>
    <a:srgbClr val="D0BFAE"/>
    <a:srgbClr val="C7F6C9"/>
    <a:srgbClr val="B3F5FF"/>
    <a:srgbClr val="4EF8B6"/>
    <a:srgbClr val="6FE9FF"/>
    <a:srgbClr val="FF8274"/>
    <a:srgbClr val="FFDC7B"/>
    <a:srgbClr val="B3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BBEC30-230A-1E96-3498-C8E11B3046ED}" v="141" dt="2019-09-04T14:15:50.829"/>
    <p1510:client id="{C40A9B91-8200-71AD-9B07-58C4FFC22A05}" v="1" dt="2019-05-21T11:14:38.215"/>
    <p1510:client id="{D3AF8D97-B593-409C-C39A-0AD915D5A877}" v="1" dt="2019-05-21T10:43:48.445"/>
    <p1510:client id="{E4D8F86C-3B89-7AEB-AA5A-4583466EB082}" v="5" dt="2019-09-04T14:41:22.358"/>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9" autoAdjust="0"/>
    <p:restoredTop sz="91531"/>
  </p:normalViewPr>
  <p:slideViewPr>
    <p:cSldViewPr snapToGrid="0" snapToObjects="1" showGuides="1">
      <p:cViewPr varScale="1">
        <p:scale>
          <a:sx n="103" d="100"/>
          <a:sy n="103" d="100"/>
        </p:scale>
        <p:origin x="534" y="57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v Dalen Tennøe" userId="S::litea006@osloskolen.no::579d8f44-7c57-408c-a122-0c0d4f81822c" providerId="AD" clId="Web-{C40A9B91-8200-71AD-9B07-58C4FFC22A05}"/>
    <pc:docChg chg="addSld modSld modSection">
      <pc:chgData name="Liv Dalen Tennøe" userId="S::litea006@osloskolen.no::579d8f44-7c57-408c-a122-0c0d4f81822c" providerId="AD" clId="Web-{C40A9B91-8200-71AD-9B07-58C4FFC22A05}" dt="2019-05-21T11:32:06.639" v="485" actId="20577"/>
      <pc:docMkLst>
        <pc:docMk/>
      </pc:docMkLst>
      <pc:sldChg chg="modSp">
        <pc:chgData name="Liv Dalen Tennøe" userId="S::litea006@osloskolen.no::579d8f44-7c57-408c-a122-0c0d4f81822c" providerId="AD" clId="Web-{C40A9B91-8200-71AD-9B07-58C4FFC22A05}" dt="2019-05-21T11:32:06.639" v="485" actId="20577"/>
        <pc:sldMkLst>
          <pc:docMk/>
          <pc:sldMk cId="2230358124" sldId="394"/>
        </pc:sldMkLst>
        <pc:spChg chg="mod">
          <ac:chgData name="Liv Dalen Tennøe" userId="S::litea006@osloskolen.no::579d8f44-7c57-408c-a122-0c0d4f81822c" providerId="AD" clId="Web-{C40A9B91-8200-71AD-9B07-58C4FFC22A05}" dt="2019-05-21T11:32:06.639" v="485" actId="20577"/>
          <ac:spMkLst>
            <pc:docMk/>
            <pc:sldMk cId="2230358124" sldId="394"/>
            <ac:spMk id="3" creationId="{00000000-0000-0000-0000-000000000000}"/>
          </ac:spMkLst>
        </pc:spChg>
      </pc:sldChg>
      <pc:sldChg chg="addSp delSp modSp mod modClrScheme chgLayout">
        <pc:chgData name="Liv Dalen Tennøe" userId="S::litea006@osloskolen.no::579d8f44-7c57-408c-a122-0c0d4f81822c" providerId="AD" clId="Web-{C40A9B91-8200-71AD-9B07-58C4FFC22A05}" dt="2019-05-21T11:27:47.251" v="407" actId="20577"/>
        <pc:sldMkLst>
          <pc:docMk/>
          <pc:sldMk cId="1037126483" sldId="397"/>
        </pc:sldMkLst>
        <pc:spChg chg="mod ord">
          <ac:chgData name="Liv Dalen Tennøe" userId="S::litea006@osloskolen.no::579d8f44-7c57-408c-a122-0c0d4f81822c" providerId="AD" clId="Web-{C40A9B91-8200-71AD-9B07-58C4FFC22A05}" dt="2019-05-21T11:27:47.251" v="407" actId="20577"/>
          <ac:spMkLst>
            <pc:docMk/>
            <pc:sldMk cId="1037126483" sldId="397"/>
            <ac:spMk id="2" creationId="{27D2DA86-DC68-44B8-842B-FFA9C4E4506A}"/>
          </ac:spMkLst>
        </pc:spChg>
        <pc:spChg chg="add del mod ord">
          <ac:chgData name="Liv Dalen Tennøe" userId="S::litea006@osloskolen.no::579d8f44-7c57-408c-a122-0c0d4f81822c" providerId="AD" clId="Web-{C40A9B91-8200-71AD-9B07-58C4FFC22A05}" dt="2019-05-21T11:15:07.136" v="7"/>
          <ac:spMkLst>
            <pc:docMk/>
            <pc:sldMk cId="1037126483" sldId="397"/>
            <ac:spMk id="3" creationId="{4875B598-B179-4D5C-9280-A1F82359BC9C}"/>
          </ac:spMkLst>
        </pc:spChg>
        <pc:spChg chg="mod ord">
          <ac:chgData name="Liv Dalen Tennøe" userId="S::litea006@osloskolen.no::579d8f44-7c57-408c-a122-0c0d4f81822c" providerId="AD" clId="Web-{C40A9B91-8200-71AD-9B07-58C4FFC22A05}" dt="2019-05-21T11:15:03.589" v="6"/>
          <ac:spMkLst>
            <pc:docMk/>
            <pc:sldMk cId="1037126483" sldId="397"/>
            <ac:spMk id="4" creationId="{3816CF47-912B-4B71-8362-26A3B448193B}"/>
          </ac:spMkLst>
        </pc:spChg>
        <pc:spChg chg="mod ord">
          <ac:chgData name="Liv Dalen Tennøe" userId="S::litea006@osloskolen.no::579d8f44-7c57-408c-a122-0c0d4f81822c" providerId="AD" clId="Web-{C40A9B91-8200-71AD-9B07-58C4FFC22A05}" dt="2019-05-21T11:15:03.589" v="6"/>
          <ac:spMkLst>
            <pc:docMk/>
            <pc:sldMk cId="1037126483" sldId="397"/>
            <ac:spMk id="5" creationId="{11463727-2E15-4B8D-AE00-A20544DE55D8}"/>
          </ac:spMkLst>
        </pc:spChg>
        <pc:spChg chg="add del mod ord">
          <ac:chgData name="Liv Dalen Tennøe" userId="S::litea006@osloskolen.no::579d8f44-7c57-408c-a122-0c0d4f81822c" providerId="AD" clId="Web-{C40A9B91-8200-71AD-9B07-58C4FFC22A05}" dt="2019-05-21T11:18:01.087" v="71" actId="20577"/>
          <ac:spMkLst>
            <pc:docMk/>
            <pc:sldMk cId="1037126483" sldId="397"/>
            <ac:spMk id="8" creationId="{889E1DB9-16CA-4D3C-9215-BBB307FD6AB9}"/>
          </ac:spMkLst>
        </pc:spChg>
        <pc:picChg chg="del mod ord">
          <ac:chgData name="Liv Dalen Tennøe" userId="S::litea006@osloskolen.no::579d8f44-7c57-408c-a122-0c0d4f81822c" providerId="AD" clId="Web-{C40A9B91-8200-71AD-9B07-58C4FFC22A05}" dt="2019-05-21T11:14:42.262" v="3"/>
          <ac:picMkLst>
            <pc:docMk/>
            <pc:sldMk cId="1037126483" sldId="397"/>
            <ac:picMk id="7" creationId="{00000000-0000-0000-0000-000000000000}"/>
          </ac:picMkLst>
        </pc:picChg>
        <pc:picChg chg="add del mod ord modCrop">
          <ac:chgData name="Liv Dalen Tennøe" userId="S::litea006@osloskolen.no::579d8f44-7c57-408c-a122-0c0d4f81822c" providerId="AD" clId="Web-{C40A9B91-8200-71AD-9B07-58C4FFC22A05}" dt="2019-05-21T11:14:50.824" v="5"/>
          <ac:picMkLst>
            <pc:docMk/>
            <pc:sldMk cId="1037126483" sldId="397"/>
            <ac:picMk id="9" creationId="{E1668817-40D4-4FB2-99AA-253417D18768}"/>
          </ac:picMkLst>
        </pc:picChg>
        <pc:picChg chg="add mod ord">
          <ac:chgData name="Liv Dalen Tennøe" userId="S::litea006@osloskolen.no::579d8f44-7c57-408c-a122-0c0d4f81822c" providerId="AD" clId="Web-{C40A9B91-8200-71AD-9B07-58C4FFC22A05}" dt="2019-05-21T11:15:07.136" v="7"/>
          <ac:picMkLst>
            <pc:docMk/>
            <pc:sldMk cId="1037126483" sldId="397"/>
            <ac:picMk id="11" creationId="{5D79F1D0-5FB9-4222-AD2B-2732A7B71673}"/>
          </ac:picMkLst>
        </pc:picChg>
        <pc:picChg chg="add del mod ord">
          <ac:chgData name="Liv Dalen Tennøe" userId="S::litea006@osloskolen.no::579d8f44-7c57-408c-a122-0c0d4f81822c" providerId="AD" clId="Web-{C40A9B91-8200-71AD-9B07-58C4FFC22A05}" dt="2019-05-21T11:15:57.854" v="9"/>
          <ac:picMkLst>
            <pc:docMk/>
            <pc:sldMk cId="1037126483" sldId="397"/>
            <ac:picMk id="13" creationId="{9FD10E6C-54B1-4396-92D5-9546CD4BE318}"/>
          </ac:picMkLst>
        </pc:picChg>
      </pc:sldChg>
      <pc:sldChg chg="modSp new">
        <pc:chgData name="Liv Dalen Tennøe" userId="S::litea006@osloskolen.no::579d8f44-7c57-408c-a122-0c0d4f81822c" providerId="AD" clId="Web-{C40A9B91-8200-71AD-9B07-58C4FFC22A05}" dt="2019-05-21T11:27:40.220" v="406" actId="20577"/>
        <pc:sldMkLst>
          <pc:docMk/>
          <pc:sldMk cId="808959288" sldId="398"/>
        </pc:sldMkLst>
        <pc:spChg chg="mod">
          <ac:chgData name="Liv Dalen Tennøe" userId="S::litea006@osloskolen.no::579d8f44-7c57-408c-a122-0c0d4f81822c" providerId="AD" clId="Web-{C40A9B91-8200-71AD-9B07-58C4FFC22A05}" dt="2019-05-21T11:18:37.837" v="147" actId="20577"/>
          <ac:spMkLst>
            <pc:docMk/>
            <pc:sldMk cId="808959288" sldId="398"/>
            <ac:spMk id="2" creationId="{D8F6712C-A334-41F4-96E8-E0FF0DEF24DF}"/>
          </ac:spMkLst>
        </pc:spChg>
        <pc:spChg chg="mod">
          <ac:chgData name="Liv Dalen Tennøe" userId="S::litea006@osloskolen.no::579d8f44-7c57-408c-a122-0c0d4f81822c" providerId="AD" clId="Web-{C40A9B91-8200-71AD-9B07-58C4FFC22A05}" dt="2019-05-21T11:27:40.220" v="406" actId="20577"/>
          <ac:spMkLst>
            <pc:docMk/>
            <pc:sldMk cId="808959288" sldId="398"/>
            <ac:spMk id="3" creationId="{0C46000E-ABFA-4262-B14E-39F361AC2FF8}"/>
          </ac:spMkLst>
        </pc:spChg>
      </pc:sldChg>
      <pc:sldChg chg="addSp delSp modSp new">
        <pc:chgData name="Liv Dalen Tennøe" userId="S::litea006@osloskolen.no::579d8f44-7c57-408c-a122-0c0d4f81822c" providerId="AD" clId="Web-{C40A9B91-8200-71AD-9B07-58C4FFC22A05}" dt="2019-05-21T11:30:20.406" v="476" actId="1076"/>
        <pc:sldMkLst>
          <pc:docMk/>
          <pc:sldMk cId="768100814" sldId="399"/>
        </pc:sldMkLst>
        <pc:spChg chg="add del">
          <ac:chgData name="Liv Dalen Tennøe" userId="S::litea006@osloskolen.no::579d8f44-7c57-408c-a122-0c0d4f81822c" providerId="AD" clId="Web-{C40A9B91-8200-71AD-9B07-58C4FFC22A05}" dt="2019-05-21T11:28:49.548" v="413"/>
          <ac:spMkLst>
            <pc:docMk/>
            <pc:sldMk cId="768100814" sldId="399"/>
            <ac:spMk id="2" creationId="{F627BBF3-6D54-493B-8334-8E1F0D18AF5D}"/>
          </ac:spMkLst>
        </pc:spChg>
        <pc:spChg chg="add mod">
          <ac:chgData name="Liv Dalen Tennøe" userId="S::litea006@osloskolen.no::579d8f44-7c57-408c-a122-0c0d4f81822c" providerId="AD" clId="Web-{C40A9B91-8200-71AD-9B07-58C4FFC22A05}" dt="2019-05-21T11:30:20.406" v="476" actId="1076"/>
          <ac:spMkLst>
            <pc:docMk/>
            <pc:sldMk cId="768100814" sldId="399"/>
            <ac:spMk id="10" creationId="{F993BF7E-24B6-478D-A483-AD07A63AB159}"/>
          </ac:spMkLst>
        </pc:spChg>
        <pc:picChg chg="add del mod ord modCrop">
          <ac:chgData name="Liv Dalen Tennøe" userId="S::litea006@osloskolen.no::579d8f44-7c57-408c-a122-0c0d4f81822c" providerId="AD" clId="Web-{C40A9B91-8200-71AD-9B07-58C4FFC22A05}" dt="2019-05-21T11:28:22.501" v="412"/>
          <ac:picMkLst>
            <pc:docMk/>
            <pc:sldMk cId="768100814" sldId="399"/>
            <ac:picMk id="6" creationId="{1EE2CEE8-4F80-4519-91F0-4E2EF4DFDB54}"/>
          </ac:picMkLst>
        </pc:picChg>
        <pc:picChg chg="add mod ord modCrop">
          <ac:chgData name="Liv Dalen Tennøe" userId="S::litea006@osloskolen.no::579d8f44-7c57-408c-a122-0c0d4f81822c" providerId="AD" clId="Web-{C40A9B91-8200-71AD-9B07-58C4FFC22A05}" dt="2019-05-21T11:28:49.548" v="413"/>
          <ac:picMkLst>
            <pc:docMk/>
            <pc:sldMk cId="768100814" sldId="399"/>
            <ac:picMk id="8" creationId="{39A822C3-BF47-4F38-82E7-A05F3FB6B1F5}"/>
          </ac:picMkLst>
        </pc:picChg>
      </pc:sldChg>
    </pc:docChg>
  </pc:docChgLst>
  <pc:docChgLst>
    <pc:chgData name="Janne Thon Rehn" userId="S::janne0406@osloskolen.no::d5f854d3-4198-4a29-b323-af09f4e35103" providerId="AD" clId="Web-{E4D8F86C-3B89-7AEB-AA5A-4583466EB082}"/>
    <pc:docChg chg="modSld">
      <pc:chgData name="Janne Thon Rehn" userId="S::janne0406@osloskolen.no::d5f854d3-4198-4a29-b323-af09f4e35103" providerId="AD" clId="Web-{E4D8F86C-3B89-7AEB-AA5A-4583466EB082}" dt="2019-09-04T14:41:22.358" v="3" actId="1076"/>
      <pc:docMkLst>
        <pc:docMk/>
      </pc:docMkLst>
      <pc:sldChg chg="addSp modSp">
        <pc:chgData name="Janne Thon Rehn" userId="S::janne0406@osloskolen.no::d5f854d3-4198-4a29-b323-af09f4e35103" providerId="AD" clId="Web-{E4D8F86C-3B89-7AEB-AA5A-4583466EB082}" dt="2019-09-04T14:41:22.358" v="3" actId="1076"/>
        <pc:sldMkLst>
          <pc:docMk/>
          <pc:sldMk cId="2413216132" sldId="432"/>
        </pc:sldMkLst>
        <pc:picChg chg="add mod">
          <ac:chgData name="Janne Thon Rehn" userId="S::janne0406@osloskolen.no::d5f854d3-4198-4a29-b323-af09f4e35103" providerId="AD" clId="Web-{E4D8F86C-3B89-7AEB-AA5A-4583466EB082}" dt="2019-09-04T14:41:22.358" v="3" actId="1076"/>
          <ac:picMkLst>
            <pc:docMk/>
            <pc:sldMk cId="2413216132" sldId="432"/>
            <ac:picMk id="6" creationId="{64F9A838-6272-413D-80CB-FE120C0A622F}"/>
          </ac:picMkLst>
        </pc:picChg>
      </pc:sldChg>
    </pc:docChg>
  </pc:docChgLst>
  <pc:docChgLst>
    <pc:chgData name="Liv Dalen Tennøe" userId="579d8f44-7c57-408c-a122-0c0d4f81822c" providerId="ADAL" clId="{601E7A99-B007-A044-AC24-F2C5C2358F94}"/>
    <pc:docChg chg="custSel modSld">
      <pc:chgData name="Liv Dalen Tennøe" userId="579d8f44-7c57-408c-a122-0c0d4f81822c" providerId="ADAL" clId="{601E7A99-B007-A044-AC24-F2C5C2358F94}" dt="2019-05-20T18:32:13.556" v="22" actId="207"/>
      <pc:docMkLst>
        <pc:docMk/>
      </pc:docMkLst>
      <pc:sldChg chg="modSp">
        <pc:chgData name="Liv Dalen Tennøe" userId="579d8f44-7c57-408c-a122-0c0d4f81822c" providerId="ADAL" clId="{601E7A99-B007-A044-AC24-F2C5C2358F94}" dt="2019-05-20T18:29:30.258" v="1" actId="114"/>
        <pc:sldMkLst>
          <pc:docMk/>
          <pc:sldMk cId="4175261342" sldId="395"/>
        </pc:sldMkLst>
        <pc:spChg chg="mod">
          <ac:chgData name="Liv Dalen Tennøe" userId="579d8f44-7c57-408c-a122-0c0d4f81822c" providerId="ADAL" clId="{601E7A99-B007-A044-AC24-F2C5C2358F94}" dt="2019-05-20T18:29:30.258" v="1" actId="114"/>
          <ac:spMkLst>
            <pc:docMk/>
            <pc:sldMk cId="4175261342" sldId="395"/>
            <ac:spMk id="2" creationId="{00000000-0000-0000-0000-000000000000}"/>
          </ac:spMkLst>
        </pc:spChg>
        <pc:spChg chg="mod">
          <ac:chgData name="Liv Dalen Tennøe" userId="579d8f44-7c57-408c-a122-0c0d4f81822c" providerId="ADAL" clId="{601E7A99-B007-A044-AC24-F2C5C2358F94}" dt="2019-05-20T18:29:23.486" v="0" actId="114"/>
          <ac:spMkLst>
            <pc:docMk/>
            <pc:sldMk cId="4175261342" sldId="395"/>
            <ac:spMk id="3" creationId="{00000000-0000-0000-0000-000000000000}"/>
          </ac:spMkLst>
        </pc:spChg>
      </pc:sldChg>
      <pc:sldChg chg="addSp delSp modSp">
        <pc:chgData name="Liv Dalen Tennøe" userId="579d8f44-7c57-408c-a122-0c0d4f81822c" providerId="ADAL" clId="{601E7A99-B007-A044-AC24-F2C5C2358F94}" dt="2019-05-20T18:32:13.556" v="22" actId="207"/>
        <pc:sldMkLst>
          <pc:docMk/>
          <pc:sldMk cId="2382308155" sldId="397"/>
        </pc:sldMkLst>
        <pc:spChg chg="del">
          <ac:chgData name="Liv Dalen Tennøe" userId="579d8f44-7c57-408c-a122-0c0d4f81822c" providerId="ADAL" clId="{601E7A99-B007-A044-AC24-F2C5C2358F94}" dt="2019-05-20T18:30:03.534" v="2" actId="22"/>
          <ac:spMkLst>
            <pc:docMk/>
            <pc:sldMk cId="2382308155" sldId="397"/>
            <ac:spMk id="4" creationId="{00000000-0000-0000-0000-000000000000}"/>
          </ac:spMkLst>
        </pc:spChg>
        <pc:spChg chg="add mod">
          <ac:chgData name="Liv Dalen Tennøe" userId="579d8f44-7c57-408c-a122-0c0d4f81822c" providerId="ADAL" clId="{601E7A99-B007-A044-AC24-F2C5C2358F94}" dt="2019-05-20T18:32:13.556" v="22" actId="207"/>
          <ac:spMkLst>
            <pc:docMk/>
            <pc:sldMk cId="2382308155" sldId="397"/>
            <ac:spMk id="9" creationId="{8124BE1B-2715-A449-B124-4A76F766A75E}"/>
          </ac:spMkLst>
        </pc:spChg>
        <pc:spChg chg="add mod">
          <ac:chgData name="Liv Dalen Tennøe" userId="579d8f44-7c57-408c-a122-0c0d4f81822c" providerId="ADAL" clId="{601E7A99-B007-A044-AC24-F2C5C2358F94}" dt="2019-05-20T18:31:57.148" v="21" actId="207"/>
          <ac:spMkLst>
            <pc:docMk/>
            <pc:sldMk cId="2382308155" sldId="397"/>
            <ac:spMk id="10" creationId="{00502CBD-9057-C34E-94E5-85A1DB8AF227}"/>
          </ac:spMkLst>
        </pc:spChg>
      </pc:sldChg>
    </pc:docChg>
  </pc:docChgLst>
  <pc:docChgLst>
    <pc:chgData name="Liv Dalen Tennøe" userId="S::litea006@osloskolen.no::579d8f44-7c57-408c-a122-0c0d4f81822c" providerId="AD" clId="Web-{D3AF8D97-B593-409C-C39A-0AD915D5A877}"/>
    <pc:docChg chg="addSld delSld modSld modSection">
      <pc:chgData name="Liv Dalen Tennøe" userId="S::litea006@osloskolen.no::579d8f44-7c57-408c-a122-0c0d4f81822c" providerId="AD" clId="Web-{D3AF8D97-B593-409C-C39A-0AD915D5A877}" dt="2019-05-21T11:09:48.949" v="374"/>
      <pc:docMkLst>
        <pc:docMk/>
      </pc:docMkLst>
      <pc:sldChg chg="modSp">
        <pc:chgData name="Liv Dalen Tennøe" userId="S::litea006@osloskolen.no::579d8f44-7c57-408c-a122-0c0d4f81822c" providerId="AD" clId="Web-{D3AF8D97-B593-409C-C39A-0AD915D5A877}" dt="2019-05-21T10:41:20.337" v="4" actId="20577"/>
        <pc:sldMkLst>
          <pc:docMk/>
          <pc:sldMk cId="1017892449" sldId="386"/>
        </pc:sldMkLst>
        <pc:spChg chg="mod">
          <ac:chgData name="Liv Dalen Tennøe" userId="S::litea006@osloskolen.no::579d8f44-7c57-408c-a122-0c0d4f81822c" providerId="AD" clId="Web-{D3AF8D97-B593-409C-C39A-0AD915D5A877}" dt="2019-05-21T10:41:20.337" v="4" actId="20577"/>
          <ac:spMkLst>
            <pc:docMk/>
            <pc:sldMk cId="1017892449" sldId="386"/>
            <ac:spMk id="2" creationId="{00000000-0000-0000-0000-000000000000}"/>
          </ac:spMkLst>
        </pc:spChg>
      </pc:sldChg>
      <pc:sldChg chg="addSp modSp">
        <pc:chgData name="Liv Dalen Tennøe" userId="S::litea006@osloskolen.no::579d8f44-7c57-408c-a122-0c0d4f81822c" providerId="AD" clId="Web-{D3AF8D97-B593-409C-C39A-0AD915D5A877}" dt="2019-05-21T11:04:31.232" v="319" actId="1076"/>
        <pc:sldMkLst>
          <pc:docMk/>
          <pc:sldMk cId="1276893480" sldId="392"/>
        </pc:sldMkLst>
        <pc:spChg chg="add mod">
          <ac:chgData name="Liv Dalen Tennøe" userId="S::litea006@osloskolen.no::579d8f44-7c57-408c-a122-0c0d4f81822c" providerId="AD" clId="Web-{D3AF8D97-B593-409C-C39A-0AD915D5A877}" dt="2019-05-21T11:04:31.232" v="319" actId="1076"/>
          <ac:spMkLst>
            <pc:docMk/>
            <pc:sldMk cId="1276893480" sldId="392"/>
            <ac:spMk id="7" creationId="{3382F616-5049-4A5D-8E65-8CEC3B1E4718}"/>
          </ac:spMkLst>
        </pc:spChg>
      </pc:sldChg>
      <pc:sldChg chg="modSp">
        <pc:chgData name="Liv Dalen Tennøe" userId="S::litea006@osloskolen.no::579d8f44-7c57-408c-a122-0c0d4f81822c" providerId="AD" clId="Web-{D3AF8D97-B593-409C-C39A-0AD915D5A877}" dt="2019-05-21T10:41:36.305" v="10" actId="20577"/>
        <pc:sldMkLst>
          <pc:docMk/>
          <pc:sldMk cId="2921287628" sldId="393"/>
        </pc:sldMkLst>
        <pc:spChg chg="mod">
          <ac:chgData name="Liv Dalen Tennøe" userId="S::litea006@osloskolen.no::579d8f44-7c57-408c-a122-0c0d4f81822c" providerId="AD" clId="Web-{D3AF8D97-B593-409C-C39A-0AD915D5A877}" dt="2019-05-21T10:41:36.305" v="10" actId="20577"/>
          <ac:spMkLst>
            <pc:docMk/>
            <pc:sldMk cId="2921287628" sldId="393"/>
            <ac:spMk id="3" creationId="{00000000-0000-0000-0000-000000000000}"/>
          </ac:spMkLst>
        </pc:spChg>
      </pc:sldChg>
      <pc:sldChg chg="addSp delSp modSp">
        <pc:chgData name="Liv Dalen Tennøe" userId="S::litea006@osloskolen.no::579d8f44-7c57-408c-a122-0c0d4f81822c" providerId="AD" clId="Web-{D3AF8D97-B593-409C-C39A-0AD915D5A877}" dt="2019-05-21T11:03:55.655" v="317"/>
        <pc:sldMkLst>
          <pc:docMk/>
          <pc:sldMk cId="2230358124" sldId="394"/>
        </pc:sldMkLst>
        <pc:spChg chg="mod">
          <ac:chgData name="Liv Dalen Tennøe" userId="S::litea006@osloskolen.no::579d8f44-7c57-408c-a122-0c0d4f81822c" providerId="AD" clId="Web-{D3AF8D97-B593-409C-C39A-0AD915D5A877}" dt="2019-05-21T10:42:33.648" v="38" actId="20577"/>
          <ac:spMkLst>
            <pc:docMk/>
            <pc:sldMk cId="2230358124" sldId="394"/>
            <ac:spMk id="2" creationId="{00000000-0000-0000-0000-000000000000}"/>
          </ac:spMkLst>
        </pc:spChg>
        <pc:spChg chg="mod">
          <ac:chgData name="Liv Dalen Tennøe" userId="S::litea006@osloskolen.no::579d8f44-7c57-408c-a122-0c0d4f81822c" providerId="AD" clId="Web-{D3AF8D97-B593-409C-C39A-0AD915D5A877}" dt="2019-05-21T10:45:43.960" v="125" actId="20577"/>
          <ac:spMkLst>
            <pc:docMk/>
            <pc:sldMk cId="2230358124" sldId="394"/>
            <ac:spMk id="3" creationId="{00000000-0000-0000-0000-000000000000}"/>
          </ac:spMkLst>
        </pc:spChg>
        <pc:spChg chg="del mod">
          <ac:chgData name="Liv Dalen Tennøe" userId="S::litea006@osloskolen.no::579d8f44-7c57-408c-a122-0c0d4f81822c" providerId="AD" clId="Web-{D3AF8D97-B593-409C-C39A-0AD915D5A877}" dt="2019-05-21T10:45:45.944" v="126"/>
          <ac:spMkLst>
            <pc:docMk/>
            <pc:sldMk cId="2230358124" sldId="394"/>
            <ac:spMk id="4" creationId="{00000000-0000-0000-0000-000000000000}"/>
          </ac:spMkLst>
        </pc:spChg>
        <pc:spChg chg="add mod ord">
          <ac:chgData name="Liv Dalen Tennøe" userId="S::litea006@osloskolen.no::579d8f44-7c57-408c-a122-0c0d4f81822c" providerId="AD" clId="Web-{D3AF8D97-B593-409C-C39A-0AD915D5A877}" dt="2019-05-21T11:03:55.655" v="317"/>
          <ac:spMkLst>
            <pc:docMk/>
            <pc:sldMk cId="2230358124" sldId="394"/>
            <ac:spMk id="10" creationId="{309F481C-A35F-4811-8FD1-1BB5011A5C1A}"/>
          </ac:spMkLst>
        </pc:spChg>
        <pc:picChg chg="add mod ord">
          <ac:chgData name="Liv Dalen Tennøe" userId="S::litea006@osloskolen.no::579d8f44-7c57-408c-a122-0c0d4f81822c" providerId="AD" clId="Web-{D3AF8D97-B593-409C-C39A-0AD915D5A877}" dt="2019-05-21T10:46:14.944" v="129" actId="1076"/>
          <ac:picMkLst>
            <pc:docMk/>
            <pc:sldMk cId="2230358124" sldId="394"/>
            <ac:picMk id="7" creationId="{7BF5EC3B-3A5E-4E55-B418-4D980217752F}"/>
          </ac:picMkLst>
        </pc:picChg>
      </pc:sldChg>
      <pc:sldChg chg="addSp modSp">
        <pc:chgData name="Liv Dalen Tennøe" userId="S::litea006@osloskolen.no::579d8f44-7c57-408c-a122-0c0d4f81822c" providerId="AD" clId="Web-{D3AF8D97-B593-409C-C39A-0AD915D5A877}" dt="2019-05-21T11:06:37.528" v="357" actId="20577"/>
        <pc:sldMkLst>
          <pc:docMk/>
          <pc:sldMk cId="4131807849" sldId="396"/>
        </pc:sldMkLst>
        <pc:spChg chg="mod">
          <ac:chgData name="Liv Dalen Tennøe" userId="S::litea006@osloskolen.no::579d8f44-7c57-408c-a122-0c0d4f81822c" providerId="AD" clId="Web-{D3AF8D97-B593-409C-C39A-0AD915D5A877}" dt="2019-05-21T10:48:41.802" v="144" actId="20577"/>
          <ac:spMkLst>
            <pc:docMk/>
            <pc:sldMk cId="4131807849" sldId="396"/>
            <ac:spMk id="2" creationId="{00000000-0000-0000-0000-000000000000}"/>
          </ac:spMkLst>
        </pc:spChg>
        <pc:spChg chg="mod">
          <ac:chgData name="Liv Dalen Tennøe" userId="S::litea006@osloskolen.no::579d8f44-7c57-408c-a122-0c0d4f81822c" providerId="AD" clId="Web-{D3AF8D97-B593-409C-C39A-0AD915D5A877}" dt="2019-05-21T11:05:49.310" v="333" actId="20577"/>
          <ac:spMkLst>
            <pc:docMk/>
            <pc:sldMk cId="4131807849" sldId="396"/>
            <ac:spMk id="3" creationId="{00000000-0000-0000-0000-000000000000}"/>
          </ac:spMkLst>
        </pc:spChg>
        <pc:spChg chg="mod ord">
          <ac:chgData name="Liv Dalen Tennøe" userId="S::litea006@osloskolen.no::579d8f44-7c57-408c-a122-0c0d4f81822c" providerId="AD" clId="Web-{D3AF8D97-B593-409C-C39A-0AD915D5A877}" dt="2019-05-21T11:06:37.528" v="357" actId="20577"/>
          <ac:spMkLst>
            <pc:docMk/>
            <pc:sldMk cId="4131807849" sldId="396"/>
            <ac:spMk id="4" creationId="{00000000-0000-0000-0000-000000000000}"/>
          </ac:spMkLst>
        </pc:spChg>
        <pc:spChg chg="add mod ord">
          <ac:chgData name="Liv Dalen Tennøe" userId="S::litea006@osloskolen.no::579d8f44-7c57-408c-a122-0c0d4f81822c" providerId="AD" clId="Web-{D3AF8D97-B593-409C-C39A-0AD915D5A877}" dt="2019-05-21T11:03:06.186" v="309" actId="14100"/>
          <ac:spMkLst>
            <pc:docMk/>
            <pc:sldMk cId="4131807849" sldId="396"/>
            <ac:spMk id="7" creationId="{E76D9354-DC64-40EB-BCEF-3F88827FFC23}"/>
          </ac:spMkLst>
        </pc:spChg>
      </pc:sldChg>
      <pc:sldChg chg="addSp delSp modSp new">
        <pc:chgData name="Liv Dalen Tennøe" userId="S::litea006@osloskolen.no::579d8f44-7c57-408c-a122-0c0d4f81822c" providerId="AD" clId="Web-{D3AF8D97-B593-409C-C39A-0AD915D5A877}" dt="2019-05-21T11:09:48.949" v="374"/>
        <pc:sldMkLst>
          <pc:docMk/>
          <pc:sldMk cId="1037126483" sldId="397"/>
        </pc:sldMkLst>
        <pc:spChg chg="mod">
          <ac:chgData name="Liv Dalen Tennøe" userId="S::litea006@osloskolen.no::579d8f44-7c57-408c-a122-0c0d4f81822c" providerId="AD" clId="Web-{D3AF8D97-B593-409C-C39A-0AD915D5A877}" dt="2019-05-21T11:08:16.121" v="367" actId="20577"/>
          <ac:spMkLst>
            <pc:docMk/>
            <pc:sldMk cId="1037126483" sldId="397"/>
            <ac:spMk id="2" creationId="{27D2DA86-DC68-44B8-842B-FFA9C4E4506A}"/>
          </ac:spMkLst>
        </pc:spChg>
        <pc:spChg chg="del">
          <ac:chgData name="Liv Dalen Tennøe" userId="S::litea006@osloskolen.no::579d8f44-7c57-408c-a122-0c0d4f81822c" providerId="AD" clId="Web-{D3AF8D97-B593-409C-C39A-0AD915D5A877}" dt="2019-05-21T11:08:17.903" v="369"/>
          <ac:spMkLst>
            <pc:docMk/>
            <pc:sldMk cId="1037126483" sldId="397"/>
            <ac:spMk id="3" creationId="{67744069-C12E-4559-84DE-91F4EF3C86F8}"/>
          </ac:spMkLst>
        </pc:spChg>
        <pc:spChg chg="add mod">
          <ac:chgData name="Liv Dalen Tennøe" userId="S::litea006@osloskolen.no::579d8f44-7c57-408c-a122-0c0d4f81822c" providerId="AD" clId="Web-{D3AF8D97-B593-409C-C39A-0AD915D5A877}" dt="2019-05-21T11:09:48.949" v="374"/>
          <ac:spMkLst>
            <pc:docMk/>
            <pc:sldMk cId="1037126483" sldId="397"/>
            <ac:spMk id="8" creationId="{4C0120FA-8431-44B8-B240-3091CDE6A07F}"/>
          </ac:spMkLst>
        </pc:spChg>
        <pc:picChg chg="add mod ord">
          <ac:chgData name="Liv Dalen Tennøe" userId="S::litea006@osloskolen.no::579d8f44-7c57-408c-a122-0c0d4f81822c" providerId="AD" clId="Web-{D3AF8D97-B593-409C-C39A-0AD915D5A877}" dt="2019-05-21T11:08:39.918" v="370"/>
          <ac:picMkLst>
            <pc:docMk/>
            <pc:sldMk cId="1037126483" sldId="397"/>
            <ac:picMk id="6" creationId="{EF97A719-6750-4200-AB3D-46F166597B41}"/>
          </ac:picMkLst>
        </pc:picChg>
      </pc:sldChg>
      <pc:sldChg chg="del">
        <pc:chgData name="Liv Dalen Tennøe" userId="S::litea006@osloskolen.no::579d8f44-7c57-408c-a122-0c0d4f81822c" providerId="AD" clId="Web-{D3AF8D97-B593-409C-C39A-0AD915D5A877}" dt="2019-05-21T11:04:48.170" v="320"/>
        <pc:sldMkLst>
          <pc:docMk/>
          <pc:sldMk cId="2382308155" sldId="397"/>
        </pc:sldMkLst>
      </pc:sldChg>
    </pc:docChg>
  </pc:docChgLst>
  <pc:docChgLst>
    <pc:chgData name="Liv Dalen Tennøe" userId="S::litea006@osloskolen.no::579d8f44-7c57-408c-a122-0c0d4f81822c" providerId="AD" clId="Web-{125E380A-4E05-B2A1-9EEB-16374002621D}"/>
    <pc:docChg chg="addSld modSld modSection">
      <pc:chgData name="Liv Dalen Tennøe" userId="S::litea006@osloskolen.no::579d8f44-7c57-408c-a122-0c0d4f81822c" providerId="AD" clId="Web-{125E380A-4E05-B2A1-9EEB-16374002621D}" dt="2019-05-21T11:42:28.038" v="228" actId="20577"/>
      <pc:docMkLst>
        <pc:docMk/>
      </pc:docMkLst>
      <pc:sldChg chg="addSp delSp modSp new">
        <pc:chgData name="Liv Dalen Tennøe" userId="S::litea006@osloskolen.no::579d8f44-7c57-408c-a122-0c0d4f81822c" providerId="AD" clId="Web-{125E380A-4E05-B2A1-9EEB-16374002621D}" dt="2019-05-21T11:42:28.038" v="228" actId="20577"/>
        <pc:sldMkLst>
          <pc:docMk/>
          <pc:sldMk cId="222710113" sldId="400"/>
        </pc:sldMkLst>
        <pc:spChg chg="mod">
          <ac:chgData name="Liv Dalen Tennøe" userId="S::litea006@osloskolen.no::579d8f44-7c57-408c-a122-0c0d4f81822c" providerId="AD" clId="Web-{125E380A-4E05-B2A1-9EEB-16374002621D}" dt="2019-05-21T11:36:30.113" v="45" actId="20577"/>
          <ac:spMkLst>
            <pc:docMk/>
            <pc:sldMk cId="222710113" sldId="400"/>
            <ac:spMk id="2" creationId="{53CE193D-84B6-4C47-B443-AF2429D31E0C}"/>
          </ac:spMkLst>
        </pc:spChg>
        <pc:spChg chg="mod">
          <ac:chgData name="Liv Dalen Tennøe" userId="S::litea006@osloskolen.no::579d8f44-7c57-408c-a122-0c0d4f81822c" providerId="AD" clId="Web-{125E380A-4E05-B2A1-9EEB-16374002621D}" dt="2019-05-21T11:42:28.038" v="228" actId="20577"/>
          <ac:spMkLst>
            <pc:docMk/>
            <pc:sldMk cId="222710113" sldId="400"/>
            <ac:spMk id="3" creationId="{BF67421C-6F4D-4FFE-9393-C1A5F04306E0}"/>
          </ac:spMkLst>
        </pc:spChg>
        <pc:spChg chg="del">
          <ac:chgData name="Liv Dalen Tennøe" userId="S::litea006@osloskolen.no::579d8f44-7c57-408c-a122-0c0d4f81822c" providerId="AD" clId="Web-{125E380A-4E05-B2A1-9EEB-16374002621D}" dt="2019-05-21T11:41:01.912" v="212"/>
          <ac:spMkLst>
            <pc:docMk/>
            <pc:sldMk cId="222710113" sldId="400"/>
            <ac:spMk id="4" creationId="{A137285C-0EB2-42AE-A967-D84737219DE3}"/>
          </ac:spMkLst>
        </pc:spChg>
        <pc:picChg chg="add mod ord">
          <ac:chgData name="Liv Dalen Tennøe" userId="S::litea006@osloskolen.no::579d8f44-7c57-408c-a122-0c0d4f81822c" providerId="AD" clId="Web-{125E380A-4E05-B2A1-9EEB-16374002621D}" dt="2019-05-21T11:41:01.912" v="212"/>
          <ac:picMkLst>
            <pc:docMk/>
            <pc:sldMk cId="222710113" sldId="400"/>
            <ac:picMk id="7" creationId="{53E0AD4B-FBFF-4D71-B112-B230875C85C7}"/>
          </ac:picMkLst>
        </pc:picChg>
      </pc:sldChg>
    </pc:docChg>
  </pc:docChgLst>
  <pc:docChgLst>
    <pc:chgData name="Liv Dalen Tennøe" userId="S::litea006@osloskolen.no::579d8f44-7c57-408c-a122-0c0d4f81822c" providerId="AD" clId="Web-{B750A8CF-0322-A78F-3513-A1DAC5479F0C}"/>
    <pc:docChg chg="delSld modSld sldOrd modSection">
      <pc:chgData name="Liv Dalen Tennøe" userId="S::litea006@osloskolen.no::579d8f44-7c57-408c-a122-0c0d4f81822c" providerId="AD" clId="Web-{B750A8CF-0322-A78F-3513-A1DAC5479F0C}" dt="2019-05-14T13:30:36.486" v="192" actId="14100"/>
      <pc:docMkLst>
        <pc:docMk/>
      </pc:docMkLst>
      <pc:sldChg chg="modSp">
        <pc:chgData name="Liv Dalen Tennøe" userId="S::litea006@osloskolen.no::579d8f44-7c57-408c-a122-0c0d4f81822c" providerId="AD" clId="Web-{B750A8CF-0322-A78F-3513-A1DAC5479F0C}" dt="2019-05-14T13:16:10.105" v="30" actId="20577"/>
        <pc:sldMkLst>
          <pc:docMk/>
          <pc:sldMk cId="1017892449" sldId="386"/>
        </pc:sldMkLst>
        <pc:spChg chg="mod">
          <ac:chgData name="Liv Dalen Tennøe" userId="S::litea006@osloskolen.no::579d8f44-7c57-408c-a122-0c0d4f81822c" providerId="AD" clId="Web-{B750A8CF-0322-A78F-3513-A1DAC5479F0C}" dt="2019-05-14T13:16:07.418" v="23" actId="20577"/>
          <ac:spMkLst>
            <pc:docMk/>
            <pc:sldMk cId="1017892449" sldId="386"/>
            <ac:spMk id="2" creationId="{00000000-0000-0000-0000-000000000000}"/>
          </ac:spMkLst>
        </pc:spChg>
        <pc:spChg chg="mod">
          <ac:chgData name="Liv Dalen Tennøe" userId="S::litea006@osloskolen.no::579d8f44-7c57-408c-a122-0c0d4f81822c" providerId="AD" clId="Web-{B750A8CF-0322-A78F-3513-A1DAC5479F0C}" dt="2019-05-14T13:16:10.105" v="30" actId="20577"/>
          <ac:spMkLst>
            <pc:docMk/>
            <pc:sldMk cId="1017892449" sldId="386"/>
            <ac:spMk id="3" creationId="{00000000-0000-0000-0000-000000000000}"/>
          </ac:spMkLst>
        </pc:spChg>
      </pc:sldChg>
      <pc:sldChg chg="ord">
        <pc:chgData name="Liv Dalen Tennøe" userId="S::litea006@osloskolen.no::579d8f44-7c57-408c-a122-0c0d4f81822c" providerId="AD" clId="Web-{B750A8CF-0322-A78F-3513-A1DAC5479F0C}" dt="2019-05-14T13:16:51.230" v="34"/>
        <pc:sldMkLst>
          <pc:docMk/>
          <pc:sldMk cId="3877300758" sldId="389"/>
        </pc:sldMkLst>
      </pc:sldChg>
      <pc:sldChg chg="addSp modSp ord">
        <pc:chgData name="Liv Dalen Tennøe" userId="S::litea006@osloskolen.no::579d8f44-7c57-408c-a122-0c0d4f81822c" providerId="AD" clId="Web-{B750A8CF-0322-A78F-3513-A1DAC5479F0C}" dt="2019-05-14T13:30:36.486" v="192" actId="14100"/>
        <pc:sldMkLst>
          <pc:docMk/>
          <pc:sldMk cId="2202749676" sldId="390"/>
        </pc:sldMkLst>
        <pc:spChg chg="mod">
          <ac:chgData name="Liv Dalen Tennøe" userId="S::litea006@osloskolen.no::579d8f44-7c57-408c-a122-0c0d4f81822c" providerId="AD" clId="Web-{B750A8CF-0322-A78F-3513-A1DAC5479F0C}" dt="2019-05-14T13:30:36.486" v="192" actId="14100"/>
          <ac:spMkLst>
            <pc:docMk/>
            <pc:sldMk cId="2202749676" sldId="390"/>
            <ac:spMk id="3" creationId="{2215BFF1-0A6E-CA42-A052-D438A957FE8B}"/>
          </ac:spMkLst>
        </pc:spChg>
        <pc:spChg chg="mod">
          <ac:chgData name="Liv Dalen Tennøe" userId="S::litea006@osloskolen.no::579d8f44-7c57-408c-a122-0c0d4f81822c" providerId="AD" clId="Web-{B750A8CF-0322-A78F-3513-A1DAC5479F0C}" dt="2019-05-14T13:28:28.720" v="180" actId="1076"/>
          <ac:spMkLst>
            <pc:docMk/>
            <pc:sldMk cId="2202749676" sldId="390"/>
            <ac:spMk id="6" creationId="{8E84E118-44A5-4768-ABA5-275A17776651}"/>
          </ac:spMkLst>
        </pc:spChg>
        <pc:picChg chg="add mod ord">
          <ac:chgData name="Liv Dalen Tennøe" userId="S::litea006@osloskolen.no::579d8f44-7c57-408c-a122-0c0d4f81822c" providerId="AD" clId="Web-{B750A8CF-0322-A78F-3513-A1DAC5479F0C}" dt="2019-05-14T13:29:03.376" v="185"/>
          <ac:picMkLst>
            <pc:docMk/>
            <pc:sldMk cId="2202749676" sldId="390"/>
            <ac:picMk id="8" creationId="{87B0EB4A-B0B7-4D1F-A93E-5B07E4A11C09}"/>
          </ac:picMkLst>
        </pc:picChg>
      </pc:sldChg>
    </pc:docChg>
  </pc:docChgLst>
  <pc:docChgLst>
    <pc:chgData name="Janne Thon Rehn" userId="S::janne0406@osloskolen.no::d5f854d3-4198-4a29-b323-af09f4e35103" providerId="AD" clId="Web-{7DBBEC30-230A-1E96-3498-C8E11B3046ED}"/>
    <pc:docChg chg="addSld modSld modSection">
      <pc:chgData name="Janne Thon Rehn" userId="S::janne0406@osloskolen.no::d5f854d3-4198-4a29-b323-af09f4e35103" providerId="AD" clId="Web-{7DBBEC30-230A-1E96-3498-C8E11B3046ED}" dt="2019-09-04T14:15:50.829" v="139" actId="20577"/>
      <pc:docMkLst>
        <pc:docMk/>
      </pc:docMkLst>
      <pc:sldChg chg="modSp new">
        <pc:chgData name="Janne Thon Rehn" userId="S::janne0406@osloskolen.no::d5f854d3-4198-4a29-b323-af09f4e35103" providerId="AD" clId="Web-{7DBBEC30-230A-1E96-3498-C8E11B3046ED}" dt="2019-09-04T14:15:50.829" v="139" actId="20577"/>
        <pc:sldMkLst>
          <pc:docMk/>
          <pc:sldMk cId="2413216132" sldId="432"/>
        </pc:sldMkLst>
        <pc:spChg chg="mod">
          <ac:chgData name="Janne Thon Rehn" userId="S::janne0406@osloskolen.no::d5f854d3-4198-4a29-b323-af09f4e35103" providerId="AD" clId="Web-{7DBBEC30-230A-1E96-3498-C8E11B3046ED}" dt="2019-09-04T14:10:58.720" v="15" actId="20577"/>
          <ac:spMkLst>
            <pc:docMk/>
            <pc:sldMk cId="2413216132" sldId="432"/>
            <ac:spMk id="2" creationId="{C42D7137-7CBD-4793-912E-D319DEDED7F1}"/>
          </ac:spMkLst>
        </pc:spChg>
        <pc:spChg chg="mod">
          <ac:chgData name="Janne Thon Rehn" userId="S::janne0406@osloskolen.no::d5f854d3-4198-4a29-b323-af09f4e35103" providerId="AD" clId="Web-{7DBBEC30-230A-1E96-3498-C8E11B3046ED}" dt="2019-09-04T14:15:50.829" v="139" actId="20577"/>
          <ac:spMkLst>
            <pc:docMk/>
            <pc:sldMk cId="2413216132" sldId="432"/>
            <ac:spMk id="3" creationId="{E85D0FCB-662F-4168-ACEC-A75A1C9CE20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996CD-C051-524E-B0EC-F7D3DAFC406C}" type="datetimeFigureOut">
              <a:rPr lang="nb-NO" smtClean="0"/>
              <a:t>04.09.2019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70C78-173F-D64A-A73A-E7995BB9F680}" type="slidenum">
              <a:rPr lang="nb-NO" smtClean="0"/>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bilde løpende barn">
    <p:bg>
      <p:bgPr>
        <a:solidFill>
          <a:schemeClr val="bg1"/>
        </a:solidFill>
        <a:effectLst/>
      </p:bgPr>
    </p:bg>
    <p:spTree>
      <p:nvGrpSpPr>
        <p:cNvPr id="1" name=""/>
        <p:cNvGrpSpPr/>
        <p:nvPr/>
      </p:nvGrpSpPr>
      <p:grpSpPr>
        <a:xfrm>
          <a:off x="0" y="0"/>
          <a:ext cx="0" cy="0"/>
          <a:chOff x="0" y="0"/>
          <a:chExt cx="0" cy="0"/>
        </a:xfrm>
      </p:grpSpPr>
      <p:pic>
        <p:nvPicPr>
          <p:cNvPr id="19" name="Bilde 18"/>
          <p:cNvPicPr>
            <a:picLocks noChangeAspect="1"/>
          </p:cNvPicPr>
          <p:nvPr userDrawn="1"/>
        </p:nvPicPr>
        <p:blipFill rotWithShape="1">
          <a:blip r:embed="rId2">
            <a:extLst>
              <a:ext uri="{28A0092B-C50C-407E-A947-70E740481C1C}">
                <a14:useLocalDpi xmlns:a14="http://schemas.microsoft.com/office/drawing/2010/main" val="0"/>
              </a:ext>
            </a:extLst>
          </a:blip>
          <a:srcRect l="-1" r="2487"/>
          <a:stretch/>
        </p:blipFill>
        <p:spPr>
          <a:xfrm>
            <a:off x="-4800" y="0"/>
            <a:ext cx="12193558"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343464"/>
            <a:ext cx="5073650" cy="2717359"/>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483412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04.09.2019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Rediger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Rediger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5" name="Plassholder for tekst 11"/>
          <p:cNvSpPr>
            <a:spLocks noGrp="1"/>
          </p:cNvSpPr>
          <p:nvPr>
            <p:ph type="body" sz="quarter" idx="13" hasCustomPrompt="1"/>
          </p:nvPr>
        </p:nvSpPr>
        <p:spPr>
          <a:xfrm>
            <a:off x="7743519" y="920114"/>
            <a:ext cx="3845120" cy="231358"/>
          </a:xfrm>
        </p:spPr>
        <p:txBody>
          <a:bodyPr/>
          <a:lstStyle>
            <a:lvl1pPr marL="0" indent="0" algn="r">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15878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04.09.2019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Rediger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Rediger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5" name="Plassholder for tekst 11"/>
          <p:cNvSpPr>
            <a:spLocks noGrp="1"/>
          </p:cNvSpPr>
          <p:nvPr>
            <p:ph type="body" sz="quarter" idx="13" hasCustomPrompt="1"/>
          </p:nvPr>
        </p:nvSpPr>
        <p:spPr>
          <a:xfrm>
            <a:off x="7743519" y="920114"/>
            <a:ext cx="3845120" cy="231358"/>
          </a:xfrm>
        </p:spPr>
        <p:txBody>
          <a:bodyPr/>
          <a:lstStyle>
            <a:lvl1pPr marL="0" indent="0" algn="r">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2671044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39973"/>
            <a:ext cx="9149563" cy="1809226"/>
          </a:xfrm>
        </p:spPr>
        <p:txBody>
          <a:bodyPr anchor="b">
            <a:normAutofit/>
          </a:bodyPr>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04.09.2019</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1"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2521406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39973"/>
            <a:ext cx="9149563" cy="1809226"/>
          </a:xfrm>
        </p:spPr>
        <p:txBody>
          <a:bodyPr anchor="b">
            <a:normAutofit/>
          </a:bodyPr>
          <a:lstStyle>
            <a:lvl1pPr>
              <a:defRPr sz="3600">
                <a:solidFill>
                  <a:schemeClr val="tx2"/>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04.09.2019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sp>
        <p:nvSpPr>
          <p:cNvPr id="62"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992604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118247"/>
            <a:ext cx="9149563" cy="1930952"/>
          </a:xfrm>
        </p:spPr>
        <p:txBody>
          <a:bodyPr anchor="b">
            <a:normAutofit/>
          </a:bodyPr>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04.09.2019</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0"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862199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39973"/>
            <a:ext cx="9149563" cy="1809226"/>
          </a:xfrm>
        </p:spPr>
        <p:txBody>
          <a:bodyPr anchor="b">
            <a:normAutofit/>
          </a:bodyPr>
          <a:lstStyle>
            <a:lvl1pPr>
              <a:defRPr sz="3600">
                <a:solidFill>
                  <a:schemeClr val="accent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04.09.2019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sp>
        <p:nvSpPr>
          <p:cNvPr id="62"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4038824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63851"/>
            <a:ext cx="9149563" cy="1785347"/>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04.09.2019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rød</a:t>
            </a:r>
          </a:p>
        </p:txBody>
      </p:sp>
      <p:sp>
        <p:nvSpPr>
          <p:cNvPr id="8"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1417312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63851"/>
            <a:ext cx="9149563" cy="1785347"/>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04.09.2019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gul</a:t>
            </a:r>
          </a:p>
        </p:txBody>
      </p:sp>
      <p:sp>
        <p:nvSpPr>
          <p:cNvPr id="8"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1508124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63851"/>
            <a:ext cx="9149563" cy="1785347"/>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04.09.2019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beige</a:t>
            </a:r>
          </a:p>
        </p:txBody>
      </p:sp>
      <p:sp>
        <p:nvSpPr>
          <p:cNvPr id="8"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2074625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Rediger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04.09.2019</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lysbilde bilde løpende barn">
    <p:bg>
      <p:bgPr>
        <a:solidFill>
          <a:schemeClr val="bg1"/>
        </a:solidFill>
        <a:effectLst/>
      </p:bgPr>
    </p:bg>
    <p:spTree>
      <p:nvGrpSpPr>
        <p:cNvPr id="1" name=""/>
        <p:cNvGrpSpPr/>
        <p:nvPr/>
      </p:nvGrpSpPr>
      <p:grpSpPr>
        <a:xfrm>
          <a:off x="0" y="0"/>
          <a:ext cx="0" cy="0"/>
          <a:chOff x="0" y="0"/>
          <a:chExt cx="0" cy="0"/>
        </a:xfrm>
      </p:grpSpPr>
      <p:pic>
        <p:nvPicPr>
          <p:cNvPr id="15" name="Bild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60011"/>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rgbClr val="2A2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343464"/>
            <a:ext cx="5073650" cy="2717359"/>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solidFill>
                  <a:schemeClr val="bg1"/>
                </a:solidFill>
              </a:defRPr>
            </a:lvl1pPr>
          </a:lstStyle>
          <a:p>
            <a:pPr lvl="0"/>
            <a:r>
              <a:rPr lang="nb-NO" dirty="0"/>
              <a:t>Klikk for å sette inn skolenavn</a:t>
            </a:r>
          </a:p>
        </p:txBody>
      </p:sp>
      <p:pic>
        <p:nvPicPr>
          <p:cNvPr id="17" name="Bilde 16">
            <a:extLst>
              <a:ext uri="{FF2B5EF4-FFF2-40B4-BE49-F238E27FC236}">
                <a16:creationId xmlns:a16="http://schemas.microsoft.com/office/drawing/2014/main" id="{954BE4CC-F5DF-F24E-98C4-D525107793A7}"/>
              </a:ext>
            </a:extLst>
          </p:cNvPr>
          <p:cNvPicPr>
            <a:picLocks noChangeAspect="1"/>
          </p:cNvPicPr>
          <p:nvPr userDrawn="1"/>
        </p:nvPicPr>
        <p:blipFill>
          <a:blip r:embed="rId5"/>
          <a:stretch>
            <a:fillRect/>
          </a:stretch>
        </p:blipFill>
        <p:spPr>
          <a:xfrm>
            <a:off x="1031497" y="751359"/>
            <a:ext cx="939748" cy="484910"/>
          </a:xfrm>
          <a:prstGeom prst="rect">
            <a:avLst/>
          </a:prstGeom>
        </p:spPr>
      </p:pic>
    </p:spTree>
    <p:extLst>
      <p:ext uri="{BB962C8B-B14F-4D97-AF65-F5344CB8AC3E}">
        <p14:creationId xmlns:p14="http://schemas.microsoft.com/office/powerpoint/2010/main" val="2070645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Rediger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Rediger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04.09.2019</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Rediger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04.09.2019</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Rediger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Rediger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04.09.2019</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Rediger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dirty="0"/>
              <a:t>Click to edit Master title style</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04.09.2019</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Rediger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04.09.2019</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Rediger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04.09.2019</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986156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dirty="0"/>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04.09.2019</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04.09.2019</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65925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04.09.2019</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04.09.2019</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85651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bilde elever i arbeid">
    <p:bg>
      <p:bgPr>
        <a:solidFill>
          <a:schemeClr val="accent3"/>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2875"/>
            <a:ext cx="12192000" cy="7000875"/>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6952"/>
            <a:ext cx="6091200" cy="6098151"/>
          </a:xfrm>
          <a:prstGeom prst="rect">
            <a:avLst/>
          </a:prstGeom>
          <a:solidFill>
            <a:srgbClr val="FF82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
        <p:nvSpPr>
          <p:cNvPr id="13"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4255830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dirty="0"/>
              <a:t>1. plasser et bilde i rammen</a:t>
            </a:r>
            <a:br>
              <a:rPr lang="nb-NO" noProof="0" dirty="0"/>
            </a:br>
            <a:r>
              <a:rPr lang="nb-NO" noProof="0" dirty="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04.09.2019</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1862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dirty="0"/>
              <a:t>1. plasser et bilde i rammen</a:t>
            </a:r>
            <a:br>
              <a:rPr lang="nb-NO" noProof="0" dirty="0"/>
            </a:br>
            <a:r>
              <a:rPr lang="nb-NO" noProof="0" dirty="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04.09.2019</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61343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dirty="0"/>
              <a:t>1. legg et bilde i </a:t>
            </a:r>
            <a:r>
              <a:rPr lang="nb-NO" noProof="0" dirty="0" err="1"/>
              <a:t>bildeboksen</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04.09.2019</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9558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dirty="0"/>
              <a:t>1. plasser et bilde i rammen</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04.09.2019</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27675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lysbilde bilde skolebygg">
    <p:bg>
      <p:bgPr>
        <a:solidFill>
          <a:schemeClr val="accent3"/>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5" y="-6953"/>
            <a:ext cx="12193625" cy="6944651"/>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6952"/>
            <a:ext cx="6091200" cy="60981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
        <p:nvSpPr>
          <p:cNvPr id="13"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4149758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bilde ungdomskoleelever">
    <p:bg>
      <p:bgPr>
        <a:solidFill>
          <a:schemeClr val="bg1"/>
        </a:solidFill>
        <a:effectLst/>
      </p:bgPr>
    </p:bg>
    <p:spTree>
      <p:nvGrpSpPr>
        <p:cNvPr id="1" name=""/>
        <p:cNvGrpSpPr/>
        <p:nvPr/>
      </p:nvGrpSpPr>
      <p:grpSpPr>
        <a:xfrm>
          <a:off x="0" y="0"/>
          <a:ext cx="0" cy="0"/>
          <a:chOff x="0" y="0"/>
          <a:chExt cx="0" cy="0"/>
        </a:xfrm>
      </p:grpSpPr>
      <p:sp>
        <p:nvSpPr>
          <p:cNvPr id="15" name="Rektangel 14"/>
          <p:cNvSpPr/>
          <p:nvPr userDrawn="1"/>
        </p:nvSpPr>
        <p:spPr>
          <a:xfrm>
            <a:off x="-78941" y="5308742"/>
            <a:ext cx="4756196" cy="1578820"/>
          </a:xfrm>
          <a:prstGeom prst="rect">
            <a:avLst/>
          </a:prstGeom>
          <a:solidFill>
            <a:srgbClr val="FFD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397808"/>
            <a:ext cx="5073650" cy="2663015"/>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306224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432754"/>
            <a:ext cx="5073650" cy="2628070"/>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161496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04.09.2019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409456"/>
            <a:ext cx="5073650" cy="2656131"/>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negativ logo og bilde</a:t>
            </a:r>
          </a:p>
        </p:txBody>
      </p:sp>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3298355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04.09.2019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3"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142237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04.09.2019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3"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32106334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dirty="0"/>
              <a:t>Klikk for å redigere tittelstil</a:t>
            </a:r>
            <a:endParaRPr dirty="0"/>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dirty="0"/>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Oslo Sans" panose="02000000000000000000" pitchFamily="2" charset="77"/>
              </a:defRPr>
            </a:lvl1pPr>
          </a:lstStyle>
          <a:p>
            <a:fld id="{A40496DB-E8C8-4849-8A63-AC568158CC03}" type="datetime1">
              <a:rPr lang="nb-NO" smtClean="0"/>
              <a:t>04.09.2019</a:t>
            </a:fld>
            <a:endParaRPr lang="nb-NO" dirty="0"/>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Oslo Sans Light" panose="02000000000000000000" pitchFamily="2" charset="77"/>
              </a:defRPr>
            </a:lvl1pPr>
          </a:lstStyle>
          <a:p>
            <a:endParaRPr lang="nb-NO" dirty="0"/>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Oslo Sans" panose="02000000000000000000" pitchFamily="2" charset="77"/>
              </a:defRPr>
            </a:lvl1pPr>
          </a:lstStyle>
          <a:p>
            <a:pPr algn="l"/>
            <a:fld id="{8ACEFDFC-287E-0A4D-81A7-6CC8C070690D}" type="slidenum">
              <a:rPr lang="nb-NO" smtClean="0"/>
              <a:pPr algn="l"/>
              <a:t>‹#›</a:t>
            </a:fld>
            <a:endParaRPr lang="nb-NO" dirty="0"/>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5"/>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endParaRPr lang="nb-NO" sz="800" dirty="0">
                <a:solidFill>
                  <a:schemeClr val="tx1"/>
                </a:solidFill>
              </a:endParaRP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861" r:id="rId1"/>
    <p:sldLayoutId id="2147483868" r:id="rId2"/>
    <p:sldLayoutId id="2147483862" r:id="rId3"/>
    <p:sldLayoutId id="2147483867" r:id="rId4"/>
    <p:sldLayoutId id="2147483863" r:id="rId5"/>
    <p:sldLayoutId id="2147483787" r:id="rId6"/>
    <p:sldLayoutId id="2147483786" r:id="rId7"/>
    <p:sldLayoutId id="2147483705" r:id="rId8"/>
    <p:sldLayoutId id="2147483706" r:id="rId9"/>
    <p:sldLayoutId id="2147483712" r:id="rId10"/>
    <p:sldLayoutId id="2147483711" r:id="rId11"/>
    <p:sldLayoutId id="2147483840" r:id="rId12"/>
    <p:sldLayoutId id="2147483866" r:id="rId13"/>
    <p:sldLayoutId id="2147483850" r:id="rId14"/>
    <p:sldLayoutId id="2147483849" r:id="rId15"/>
    <p:sldLayoutId id="2147483844" r:id="rId16"/>
    <p:sldLayoutId id="2147483845" r:id="rId17"/>
    <p:sldLayoutId id="2147483846" r:id="rId18"/>
    <p:sldLayoutId id="2147483740" r:id="rId19"/>
    <p:sldLayoutId id="2147483741" r:id="rId20"/>
    <p:sldLayoutId id="2147483860" r:id="rId21"/>
    <p:sldLayoutId id="2147483742" r:id="rId22"/>
    <p:sldLayoutId id="2147483743" r:id="rId23"/>
    <p:sldLayoutId id="2147483864" r:id="rId24"/>
    <p:sldLayoutId id="2147483865" r:id="rId25"/>
    <p:sldLayoutId id="2147483754" r:id="rId26"/>
    <p:sldLayoutId id="2147483833" r:id="rId27"/>
    <p:sldLayoutId id="2147483756" r:id="rId28"/>
    <p:sldLayoutId id="2147483834" r:id="rId29"/>
    <p:sldLayoutId id="2147483755" r:id="rId30"/>
    <p:sldLayoutId id="2147483835" r:id="rId31"/>
    <p:sldLayoutId id="2147483757" r:id="rId32"/>
    <p:sldLayoutId id="2147483836" r:id="rId33"/>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6"/>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FFA4D0A-9075-544C-9CF7-4D98840E7B2E}"/>
              </a:ext>
            </a:extLst>
          </p:cNvPr>
          <p:cNvSpPr>
            <a:spLocks noGrp="1"/>
          </p:cNvSpPr>
          <p:nvPr>
            <p:ph type="dt" sz="half" idx="10"/>
          </p:nvPr>
        </p:nvSpPr>
        <p:spPr/>
        <p:txBody>
          <a:bodyPr/>
          <a:lstStyle/>
          <a:p>
            <a:fld id="{C20DE0DF-BE6B-D248-92A9-54242D212695}" type="datetime1">
              <a:rPr lang="nb-NO" smtClean="0"/>
              <a:t>04.09.2019</a:t>
            </a:fld>
            <a:endParaRPr lang="nb-NO"/>
          </a:p>
        </p:txBody>
      </p:sp>
      <p:sp>
        <p:nvSpPr>
          <p:cNvPr id="5" name="Plassholder for lysbildenummer 4">
            <a:extLst>
              <a:ext uri="{FF2B5EF4-FFF2-40B4-BE49-F238E27FC236}">
                <a16:creationId xmlns:a16="http://schemas.microsoft.com/office/drawing/2014/main" id="{C546ACCD-139C-8C45-99C0-BE1510EA8FFA}"/>
              </a:ext>
            </a:extLst>
          </p:cNvPr>
          <p:cNvSpPr>
            <a:spLocks noGrp="1"/>
          </p:cNvSpPr>
          <p:nvPr>
            <p:ph type="sldNum" sz="quarter" idx="12"/>
          </p:nvPr>
        </p:nvSpPr>
        <p:spPr/>
        <p:txBody>
          <a:bodyPr/>
          <a:lstStyle/>
          <a:p>
            <a:fld id="{8ACEFDFC-287E-0A4D-81A7-6CC8C070690D}" type="slidenum">
              <a:rPr lang="nb-NO" smtClean="0"/>
              <a:t>1</a:t>
            </a:fld>
            <a:endParaRPr lang="nb-NO"/>
          </a:p>
        </p:txBody>
      </p:sp>
      <p:sp>
        <p:nvSpPr>
          <p:cNvPr id="2" name="Tittel 1"/>
          <p:cNvSpPr>
            <a:spLocks noGrp="1"/>
          </p:cNvSpPr>
          <p:nvPr>
            <p:ph type="ctrTitle"/>
          </p:nvPr>
        </p:nvSpPr>
        <p:spPr/>
        <p:txBody>
          <a:bodyPr/>
          <a:lstStyle/>
          <a:p>
            <a:r>
              <a:rPr lang="nb-NO" dirty="0"/>
              <a:t>Velkommen til Osloskolen!  </a:t>
            </a:r>
          </a:p>
        </p:txBody>
      </p:sp>
      <p:sp>
        <p:nvSpPr>
          <p:cNvPr id="3" name="Undertittel 2"/>
          <p:cNvSpPr>
            <a:spLocks noGrp="1"/>
          </p:cNvSpPr>
          <p:nvPr>
            <p:ph type="subTitle" idx="1"/>
          </p:nvPr>
        </p:nvSpPr>
        <p:spPr/>
        <p:txBody>
          <a:bodyPr/>
          <a:lstStyle/>
          <a:p>
            <a:r>
              <a:rPr lang="nb-NO" dirty="0"/>
              <a:t>Bryn skole </a:t>
            </a:r>
          </a:p>
        </p:txBody>
      </p:sp>
      <p:sp>
        <p:nvSpPr>
          <p:cNvPr id="6" name="Plassholder for tekst 5"/>
          <p:cNvSpPr>
            <a:spLocks noGrp="1"/>
          </p:cNvSpPr>
          <p:nvPr>
            <p:ph type="body" sz="quarter" idx="13"/>
          </p:nvPr>
        </p:nvSpPr>
        <p:spPr/>
        <p:txBody>
          <a:bodyPr/>
          <a:lstStyle/>
          <a:p>
            <a:r>
              <a:rPr lang="nb-NO" dirty="0"/>
              <a:t>Bryn skole</a:t>
            </a:r>
          </a:p>
        </p:txBody>
      </p:sp>
      <p:sp>
        <p:nvSpPr>
          <p:cNvPr id="7" name="Rektangel 6"/>
          <p:cNvSpPr/>
          <p:nvPr/>
        </p:nvSpPr>
        <p:spPr>
          <a:xfrm>
            <a:off x="5974813" y="3244334"/>
            <a:ext cx="242374" cy="369332"/>
          </a:xfrm>
          <a:prstGeom prst="rect">
            <a:avLst/>
          </a:prstGeom>
        </p:spPr>
        <p:txBody>
          <a:bodyPr wrap="none">
            <a:spAutoFit/>
          </a:bodyPr>
          <a:lstStyle/>
          <a:p>
            <a:r>
              <a:rPr lang="nb-NO" dirty="0">
                <a:solidFill>
                  <a:srgbClr val="000000"/>
                </a:solidFill>
                <a:latin typeface="Times New Roman" panose="02020603050405020304" pitchFamily="18" charset="0"/>
              </a:rPr>
              <a:t> </a:t>
            </a:r>
            <a:endParaRPr lang="nb-NO" dirty="0"/>
          </a:p>
        </p:txBody>
      </p:sp>
    </p:spTree>
    <p:extLst>
      <p:ext uri="{BB962C8B-B14F-4D97-AF65-F5344CB8AC3E}">
        <p14:creationId xmlns:p14="http://schemas.microsoft.com/office/powerpoint/2010/main" val="1017892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Skolen skal følge hver enkelt elevs faglige og sosiale utvikling</a:t>
            </a:r>
            <a:br>
              <a:rPr lang="nb-NO" dirty="0"/>
            </a:br>
            <a:r>
              <a:rPr lang="nb-NO" dirty="0"/>
              <a:t> </a:t>
            </a:r>
          </a:p>
        </p:txBody>
      </p:sp>
      <p:sp>
        <p:nvSpPr>
          <p:cNvPr id="3" name="Plassholder for innhold 2"/>
          <p:cNvSpPr>
            <a:spLocks noGrp="1"/>
          </p:cNvSpPr>
          <p:nvPr>
            <p:ph sz="half" idx="1"/>
          </p:nvPr>
        </p:nvSpPr>
        <p:spPr/>
        <p:txBody>
          <a:bodyPr/>
          <a:lstStyle/>
          <a:p>
            <a:pPr marL="0" indent="0">
              <a:buNone/>
            </a:pPr>
            <a:endParaRPr lang="nb-NO" dirty="0"/>
          </a:p>
          <a:p>
            <a:endParaRPr lang="nb-NO" dirty="0"/>
          </a:p>
        </p:txBody>
      </p:sp>
      <p:sp>
        <p:nvSpPr>
          <p:cNvPr id="4" name="Plassholder for innhold 3"/>
          <p:cNvSpPr>
            <a:spLocks noGrp="1"/>
          </p:cNvSpPr>
          <p:nvPr>
            <p:ph sz="half" idx="2"/>
          </p:nvPr>
        </p:nvSpPr>
        <p:spPr>
          <a:xfrm>
            <a:off x="4173415" y="2032000"/>
            <a:ext cx="7323259" cy="4060826"/>
          </a:xfrm>
        </p:spPr>
        <p:txBody>
          <a:bodyPr/>
          <a:lstStyle/>
          <a:p>
            <a:r>
              <a:rPr lang="nb-NO" dirty="0"/>
              <a:t>Underveisvurdering </a:t>
            </a:r>
          </a:p>
          <a:p>
            <a:pPr lvl="1"/>
            <a:r>
              <a:rPr lang="nb-NO" dirty="0"/>
              <a:t>Hva mestrer elevene? </a:t>
            </a:r>
          </a:p>
          <a:p>
            <a:pPr lvl="1"/>
            <a:r>
              <a:rPr lang="nb-NO" dirty="0"/>
              <a:t>Hva må de jobbe mer med?</a:t>
            </a:r>
          </a:p>
          <a:p>
            <a:r>
              <a:rPr lang="nb-NO" dirty="0"/>
              <a:t>Elevsamtale</a:t>
            </a:r>
          </a:p>
          <a:p>
            <a:pPr lvl="1"/>
            <a:r>
              <a:rPr lang="nb-NO" dirty="0"/>
              <a:t>Kontaktlærer minst to ganger i året om trivsel, faglig og sosial utvikling </a:t>
            </a:r>
          </a:p>
          <a:p>
            <a:r>
              <a:rPr lang="nb-NO" dirty="0"/>
              <a:t>Halvårsvurdering og </a:t>
            </a:r>
            <a:r>
              <a:rPr lang="nb-NO" dirty="0" err="1"/>
              <a:t>utviklingssamtale</a:t>
            </a:r>
            <a:r>
              <a:rPr lang="nb-NO" dirty="0"/>
              <a:t> </a:t>
            </a:r>
          </a:p>
          <a:p>
            <a:r>
              <a:rPr lang="nb-NO" dirty="0"/>
              <a:t>Kartleggingsprøver på 1. trinn: </a:t>
            </a:r>
          </a:p>
          <a:p>
            <a:pPr lvl="1"/>
            <a:r>
              <a:rPr lang="nb-NO" dirty="0"/>
              <a:t>Lesing </a:t>
            </a:r>
          </a:p>
          <a:p>
            <a:pPr lvl="1"/>
            <a:r>
              <a:rPr lang="nb-NO" dirty="0"/>
              <a:t>Regning </a:t>
            </a:r>
          </a:p>
        </p:txBody>
      </p:sp>
      <p:sp>
        <p:nvSpPr>
          <p:cNvPr id="5" name="Plassholder for dato 4"/>
          <p:cNvSpPr>
            <a:spLocks noGrp="1"/>
          </p:cNvSpPr>
          <p:nvPr>
            <p:ph type="dt" sz="half" idx="10"/>
          </p:nvPr>
        </p:nvSpPr>
        <p:spPr/>
        <p:txBody>
          <a:bodyPr/>
          <a:lstStyle/>
          <a:p>
            <a:fld id="{81931E7B-50BA-9449-91F9-9A9201D90364}" type="datetime1">
              <a:rPr lang="nb-NO" smtClean="0"/>
              <a:t>04.09.2019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10</a:t>
            </a:fld>
            <a:endParaRPr lang="nb-NO"/>
          </a:p>
        </p:txBody>
      </p:sp>
      <p:pic>
        <p:nvPicPr>
          <p:cNvPr id="10" name="Bilde 9"/>
          <p:cNvPicPr>
            <a:picLocks noChangeAspect="1"/>
          </p:cNvPicPr>
          <p:nvPr/>
        </p:nvPicPr>
        <p:blipFill rotWithShape="1">
          <a:blip r:embed="rId2"/>
          <a:srcRect l="5412"/>
          <a:stretch/>
        </p:blipFill>
        <p:spPr>
          <a:xfrm>
            <a:off x="406400" y="2032000"/>
            <a:ext cx="3541587" cy="2820652"/>
          </a:xfrm>
          <a:prstGeom prst="rect">
            <a:avLst/>
          </a:prstGeom>
        </p:spPr>
      </p:pic>
      <p:sp>
        <p:nvSpPr>
          <p:cNvPr id="7" name="Flowchart: Connector 6">
            <a:extLst>
              <a:ext uri="{FF2B5EF4-FFF2-40B4-BE49-F238E27FC236}">
                <a16:creationId xmlns:a16="http://schemas.microsoft.com/office/drawing/2014/main" id="{3382F616-5049-4A5D-8E65-8CEC3B1E4718}"/>
              </a:ext>
            </a:extLst>
          </p:cNvPr>
          <p:cNvSpPr/>
          <p:nvPr/>
        </p:nvSpPr>
        <p:spPr>
          <a:xfrm>
            <a:off x="8018929" y="2214283"/>
            <a:ext cx="629023" cy="621552"/>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76893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Trygt og godt skolemiljø </a:t>
            </a:r>
          </a:p>
        </p:txBody>
      </p:sp>
      <p:sp>
        <p:nvSpPr>
          <p:cNvPr id="3" name="Plassholder for innhold 2"/>
          <p:cNvSpPr>
            <a:spLocks noGrp="1"/>
          </p:cNvSpPr>
          <p:nvPr>
            <p:ph sz="half" idx="1"/>
          </p:nvPr>
        </p:nvSpPr>
        <p:spPr/>
        <p:txBody>
          <a:bodyPr/>
          <a:lstStyle/>
          <a:p>
            <a:r>
              <a:rPr lang="nb-NO" b="1" dirty="0"/>
              <a:t>Alle elever skal ha det bra på skolen </a:t>
            </a:r>
          </a:p>
          <a:p>
            <a:r>
              <a:rPr lang="nb-NO" b="1" dirty="0"/>
              <a:t>Aktivitetsplikt: </a:t>
            </a:r>
            <a:r>
              <a:rPr lang="nb-NO" dirty="0"/>
              <a:t>Alle voksne på skolen har plikt til å følge med på hvordan elevene har det. Skolen skal aktivt gjøre en innsats for å forebygge mobbing, og undersøke all mistanke om eller kjennskap til at en elev ikke har en trygg og god skolehverdag. </a:t>
            </a:r>
          </a:p>
          <a:p>
            <a:r>
              <a:rPr lang="nb-NO" b="1" dirty="0"/>
              <a:t>Handlingsplan: </a:t>
            </a:r>
            <a:r>
              <a:rPr lang="nb-NO" dirty="0"/>
              <a:t>Skolen har en handlingsplan som beskriver hvordan de jobber for å forebygge, avdekke og håndtere mobbing og andre krenkelser. </a:t>
            </a:r>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04.09.2019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11</a:t>
            </a:fld>
            <a:endParaRPr lang="nb-NO"/>
          </a:p>
        </p:txBody>
      </p:sp>
      <p:pic>
        <p:nvPicPr>
          <p:cNvPr id="7" name="Plassholder for innhold 6"/>
          <p:cNvPicPr>
            <a:picLocks noGrp="1" noChangeAspect="1"/>
          </p:cNvPicPr>
          <p:nvPr>
            <p:ph sz="half" idx="2"/>
          </p:nvPr>
        </p:nvPicPr>
        <p:blipFill>
          <a:blip r:embed="rId2"/>
          <a:stretch>
            <a:fillRect/>
          </a:stretch>
        </p:blipFill>
        <p:spPr>
          <a:xfrm>
            <a:off x="6515100" y="2286000"/>
            <a:ext cx="4781550" cy="3552825"/>
          </a:xfrm>
          <a:prstGeom prst="rect">
            <a:avLst/>
          </a:prstGeom>
        </p:spPr>
      </p:pic>
    </p:spTree>
    <p:extLst>
      <p:ext uri="{BB962C8B-B14F-4D97-AF65-F5344CB8AC3E}">
        <p14:creationId xmlns:p14="http://schemas.microsoft.com/office/powerpoint/2010/main" val="1238779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101601"/>
            <a:ext cx="9469438" cy="601132"/>
          </a:xfrm>
        </p:spPr>
        <p:txBody>
          <a:bodyPr/>
          <a:lstStyle/>
          <a:p>
            <a:r>
              <a:rPr lang="nb-NO" dirty="0"/>
              <a:t>Skolens arbeid med trivsel og godt skolemiljø</a:t>
            </a:r>
          </a:p>
        </p:txBody>
      </p:sp>
      <p:sp>
        <p:nvSpPr>
          <p:cNvPr id="3" name="Plassholder for innhold 2"/>
          <p:cNvSpPr>
            <a:spLocks noGrp="1"/>
          </p:cNvSpPr>
          <p:nvPr>
            <p:ph idx="1"/>
          </p:nvPr>
        </p:nvSpPr>
        <p:spPr>
          <a:xfrm>
            <a:off x="695326" y="702733"/>
            <a:ext cx="9469438" cy="5954744"/>
          </a:xfrm>
        </p:spPr>
        <p:txBody>
          <a:bodyPr/>
          <a:lstStyle/>
          <a:p>
            <a:pPr marL="0" lvl="0" indent="0">
              <a:buClr>
                <a:srgbClr val="90C226"/>
              </a:buClr>
              <a:buNone/>
            </a:pPr>
            <a:r>
              <a:rPr lang="nb-NO" sz="1600" b="1" dirty="0">
                <a:solidFill>
                  <a:prstClr val="black">
                    <a:lumMod val="75000"/>
                    <a:lumOff val="25000"/>
                  </a:prstClr>
                </a:solidFill>
              </a:rPr>
              <a:t>HVEM:</a:t>
            </a:r>
          </a:p>
          <a:p>
            <a:pPr marL="457200" lvl="0" indent="-457200">
              <a:buClr>
                <a:srgbClr val="90C226"/>
              </a:buClr>
              <a:buFont typeface="Wingdings 3" charset="2"/>
              <a:buAutoNum type="arabicPeriod"/>
            </a:pPr>
            <a:r>
              <a:rPr lang="nb-NO" sz="1600" dirty="0">
                <a:solidFill>
                  <a:prstClr val="black">
                    <a:lumMod val="75000"/>
                    <a:lumOff val="25000"/>
                  </a:prstClr>
                </a:solidFill>
              </a:rPr>
              <a:t>Kontaktlærer og lærere på trinnet i samarbeid med assistenter</a:t>
            </a:r>
          </a:p>
          <a:p>
            <a:pPr marL="457200" lvl="0" indent="-457200">
              <a:buClr>
                <a:srgbClr val="90C226"/>
              </a:buClr>
              <a:buFont typeface="Wingdings 3" charset="2"/>
              <a:buAutoNum type="arabicPeriod"/>
            </a:pPr>
            <a:r>
              <a:rPr lang="nb-NO" sz="1600" dirty="0">
                <a:solidFill>
                  <a:prstClr val="black">
                    <a:lumMod val="75000"/>
                    <a:lumOff val="25000"/>
                  </a:prstClr>
                </a:solidFill>
              </a:rPr>
              <a:t>Sosiallærere </a:t>
            </a:r>
          </a:p>
          <a:p>
            <a:pPr marL="457200" lvl="0" indent="-457200">
              <a:buClr>
                <a:srgbClr val="90C226"/>
              </a:buClr>
              <a:buFont typeface="Wingdings 3" charset="2"/>
              <a:buAutoNum type="arabicPeriod"/>
            </a:pPr>
            <a:r>
              <a:rPr lang="nb-NO" sz="1600" dirty="0">
                <a:solidFill>
                  <a:prstClr val="black">
                    <a:lumMod val="75000"/>
                    <a:lumOff val="25000"/>
                  </a:prstClr>
                </a:solidFill>
              </a:rPr>
              <a:t>Ledelse</a:t>
            </a:r>
          </a:p>
          <a:p>
            <a:pPr marL="0" lvl="0" indent="0">
              <a:buClr>
                <a:srgbClr val="90C226"/>
              </a:buClr>
              <a:buNone/>
            </a:pPr>
            <a:r>
              <a:rPr lang="nb-NO" sz="1600" b="1" dirty="0">
                <a:solidFill>
                  <a:prstClr val="black">
                    <a:lumMod val="75000"/>
                    <a:lumOff val="25000"/>
                  </a:prstClr>
                </a:solidFill>
              </a:rPr>
              <a:t>HVORDAN:</a:t>
            </a:r>
          </a:p>
          <a:p>
            <a:pPr lvl="0">
              <a:buClr>
                <a:srgbClr val="90C226"/>
              </a:buClr>
              <a:buFont typeface="Wingdings 3" charset="2"/>
              <a:buAutoNum type="arabicPeriod"/>
            </a:pPr>
            <a:r>
              <a:rPr lang="nb-NO" sz="1600" dirty="0">
                <a:solidFill>
                  <a:prstClr val="black">
                    <a:lumMod val="75000"/>
                    <a:lumOff val="25000"/>
                  </a:prstClr>
                </a:solidFill>
              </a:rPr>
              <a:t>I fellesskapet: i samlingsstund / klassemøter, i situasjoner som oppstår, i fag, i lek </a:t>
            </a:r>
            <a:r>
              <a:rPr lang="nb-NO" sz="1600" dirty="0" err="1">
                <a:solidFill>
                  <a:prstClr val="black">
                    <a:lumMod val="75000"/>
                    <a:lumOff val="25000"/>
                  </a:prstClr>
                </a:solidFill>
              </a:rPr>
              <a:t>etc</a:t>
            </a:r>
            <a:endParaRPr lang="nb-NO" sz="1600" dirty="0">
              <a:solidFill>
                <a:prstClr val="black">
                  <a:lumMod val="75000"/>
                  <a:lumOff val="25000"/>
                </a:prstClr>
              </a:solidFill>
            </a:endParaRPr>
          </a:p>
          <a:p>
            <a:pPr lvl="0">
              <a:buClr>
                <a:srgbClr val="90C226"/>
              </a:buClr>
              <a:buFont typeface="Wingdings 3" charset="2"/>
              <a:buAutoNum type="arabicPeriod"/>
            </a:pPr>
            <a:r>
              <a:rPr lang="nb-NO" sz="1600" dirty="0">
                <a:solidFill>
                  <a:prstClr val="black">
                    <a:lumMod val="75000"/>
                    <a:lumOff val="25000"/>
                  </a:prstClr>
                </a:solidFill>
              </a:rPr>
              <a:t>I grupper: lekegrupper, grupper som trenger ekstra oppfølging, i forbindelse med konkrete konflikter </a:t>
            </a:r>
            <a:r>
              <a:rPr lang="nb-NO" sz="1600" dirty="0" err="1">
                <a:solidFill>
                  <a:prstClr val="black">
                    <a:lumMod val="75000"/>
                    <a:lumOff val="25000"/>
                  </a:prstClr>
                </a:solidFill>
              </a:rPr>
              <a:t>etc</a:t>
            </a:r>
            <a:endParaRPr lang="nb-NO" sz="1600" dirty="0">
              <a:solidFill>
                <a:prstClr val="black">
                  <a:lumMod val="75000"/>
                  <a:lumOff val="25000"/>
                </a:prstClr>
              </a:solidFill>
            </a:endParaRPr>
          </a:p>
          <a:p>
            <a:pPr lvl="0">
              <a:buClr>
                <a:srgbClr val="90C226"/>
              </a:buClr>
              <a:buFont typeface="Wingdings 3" charset="2"/>
              <a:buAutoNum type="arabicPeriod"/>
            </a:pPr>
            <a:r>
              <a:rPr lang="nb-NO" sz="1600" dirty="0">
                <a:solidFill>
                  <a:prstClr val="black">
                    <a:lumMod val="75000"/>
                    <a:lumOff val="25000"/>
                  </a:prstClr>
                </a:solidFill>
              </a:rPr>
              <a:t>Individuelt</a:t>
            </a:r>
          </a:p>
          <a:p>
            <a:pPr marL="0" lvl="0" indent="0">
              <a:buClr>
                <a:srgbClr val="90C226"/>
              </a:buClr>
              <a:buNone/>
            </a:pPr>
            <a:r>
              <a:rPr lang="nb-NO" sz="1600" b="1" dirty="0">
                <a:solidFill>
                  <a:prstClr val="black">
                    <a:lumMod val="75000"/>
                    <a:lumOff val="25000"/>
                  </a:prstClr>
                </a:solidFill>
              </a:rPr>
              <a:t>HVA:</a:t>
            </a:r>
          </a:p>
          <a:p>
            <a:pPr lvl="0">
              <a:buClr>
                <a:srgbClr val="90C226"/>
              </a:buClr>
              <a:buAutoNum type="arabicPeriod"/>
            </a:pPr>
            <a:r>
              <a:rPr lang="nb-NO" sz="1600" dirty="0">
                <a:solidFill>
                  <a:prstClr val="black">
                    <a:lumMod val="75000"/>
                    <a:lumOff val="25000"/>
                  </a:prstClr>
                </a:solidFill>
              </a:rPr>
              <a:t>Den gode timen</a:t>
            </a:r>
          </a:p>
          <a:p>
            <a:pPr lvl="0">
              <a:buClr>
                <a:srgbClr val="90C226"/>
              </a:buClr>
              <a:buAutoNum type="arabicPeriod"/>
            </a:pPr>
            <a:r>
              <a:rPr lang="nb-NO" sz="1600" dirty="0">
                <a:solidFill>
                  <a:prstClr val="black">
                    <a:lumMod val="75000"/>
                    <a:lumOff val="25000"/>
                  </a:prstClr>
                </a:solidFill>
              </a:rPr>
              <a:t>Systematisk jobbing med skolemiljø (verdiplattform)</a:t>
            </a:r>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04.09.2019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12</a:t>
            </a:fld>
            <a:endParaRPr lang="nb-NO"/>
          </a:p>
        </p:txBody>
      </p:sp>
      <p:sp>
        <p:nvSpPr>
          <p:cNvPr id="6" name="AutoShape 2" descr="Bilderesultat for pixabay playing children clip art"/>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AutoShape 4" descr="Bilderesultat for pixabay playing children clip art"/>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8" name="Bilde 7"/>
          <p:cNvPicPr>
            <a:picLocks noChangeAspect="1"/>
          </p:cNvPicPr>
          <p:nvPr/>
        </p:nvPicPr>
        <p:blipFill>
          <a:blip r:embed="rId2"/>
          <a:stretch>
            <a:fillRect/>
          </a:stretch>
        </p:blipFill>
        <p:spPr>
          <a:xfrm>
            <a:off x="8932862" y="702733"/>
            <a:ext cx="2447925" cy="1866900"/>
          </a:xfrm>
          <a:prstGeom prst="rect">
            <a:avLst/>
          </a:prstGeom>
        </p:spPr>
      </p:pic>
    </p:spTree>
    <p:extLst>
      <p:ext uri="{BB962C8B-B14F-4D97-AF65-F5344CB8AC3E}">
        <p14:creationId xmlns:p14="http://schemas.microsoft.com/office/powerpoint/2010/main" val="413667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457200"/>
            <a:ext cx="9469438" cy="93133"/>
          </a:xfrm>
        </p:spPr>
        <p:txBody>
          <a:bodyPr>
            <a:normAutofit fontScale="90000"/>
          </a:bodyPr>
          <a:lstStyle/>
          <a:p>
            <a:endParaRPr lang="nb-NO" dirty="0"/>
          </a:p>
        </p:txBody>
      </p:sp>
      <p:graphicFrame>
        <p:nvGraphicFramePr>
          <p:cNvPr id="6" name="Plassholder for innhold 5"/>
          <p:cNvGraphicFramePr>
            <a:graphicFrameLocks noGrp="1"/>
          </p:cNvGraphicFramePr>
          <p:nvPr>
            <p:ph idx="1"/>
            <p:extLst>
              <p:ext uri="{D42A27DB-BD31-4B8C-83A1-F6EECF244321}">
                <p14:modId xmlns:p14="http://schemas.microsoft.com/office/powerpoint/2010/main" val="2192209270"/>
              </p:ext>
            </p:extLst>
          </p:nvPr>
        </p:nvGraphicFramePr>
        <p:xfrm>
          <a:off x="558801" y="643468"/>
          <a:ext cx="10833100" cy="5639450"/>
        </p:xfrm>
        <a:graphic>
          <a:graphicData uri="http://schemas.openxmlformats.org/drawingml/2006/table">
            <a:tbl>
              <a:tblPr firstRow="1" firstCol="1" bandRow="1">
                <a:tableStyleId>{5C22544A-7EE6-4342-B048-85BDC9FD1C3A}</a:tableStyleId>
              </a:tblPr>
              <a:tblGrid>
                <a:gridCol w="2300698">
                  <a:extLst>
                    <a:ext uri="{9D8B030D-6E8A-4147-A177-3AD203B41FA5}">
                      <a16:colId xmlns:a16="http://schemas.microsoft.com/office/drawing/2014/main" val="3045261650"/>
                    </a:ext>
                  </a:extLst>
                </a:gridCol>
                <a:gridCol w="8532402">
                  <a:extLst>
                    <a:ext uri="{9D8B030D-6E8A-4147-A177-3AD203B41FA5}">
                      <a16:colId xmlns:a16="http://schemas.microsoft.com/office/drawing/2014/main" val="2207424897"/>
                    </a:ext>
                  </a:extLst>
                </a:gridCol>
              </a:tblGrid>
              <a:tr h="1081244">
                <a:tc>
                  <a:txBody>
                    <a:bodyPr/>
                    <a:lstStyle/>
                    <a:p>
                      <a:pPr>
                        <a:lnSpc>
                          <a:spcPct val="107000"/>
                        </a:lnSpc>
                        <a:spcAft>
                          <a:spcPts val="0"/>
                        </a:spcAft>
                      </a:pPr>
                      <a:r>
                        <a:rPr lang="nb-NO" sz="1200" dirty="0">
                          <a:effectLst/>
                        </a:rPr>
                        <a:t>August </a:t>
                      </a:r>
                      <a:endParaRPr lang="nb-NO" sz="1000" dirty="0">
                        <a:effectLst/>
                      </a:endParaRPr>
                    </a:p>
                    <a:p>
                      <a:pPr>
                        <a:lnSpc>
                          <a:spcPct val="107000"/>
                        </a:lnSpc>
                        <a:spcAft>
                          <a:spcPts val="0"/>
                        </a:spcAft>
                      </a:pPr>
                      <a:r>
                        <a:rPr lang="nb-NO" sz="1200" dirty="0">
                          <a:effectLst/>
                        </a:rPr>
                        <a:t>September</a:t>
                      </a:r>
                      <a:endParaRPr lang="nb-NO" sz="1000" dirty="0">
                        <a:effectLst/>
                      </a:endParaRPr>
                    </a:p>
                    <a:p>
                      <a:pPr>
                        <a:lnSpc>
                          <a:spcPct val="107000"/>
                        </a:lnSpc>
                        <a:spcAft>
                          <a:spcPts val="0"/>
                        </a:spcAft>
                      </a:pPr>
                      <a:r>
                        <a:rPr lang="nb-NO" sz="1200" dirty="0">
                          <a:effectLst/>
                        </a:rPr>
                        <a:t>Uke 34-39</a:t>
                      </a:r>
                    </a:p>
                    <a:p>
                      <a:pPr>
                        <a:lnSpc>
                          <a:spcPct val="107000"/>
                        </a:lnSpc>
                        <a:spcAft>
                          <a:spcPts val="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Uke</a:t>
                      </a:r>
                      <a:r>
                        <a:rPr lang="nb-NO" sz="1200" baseline="0" dirty="0">
                          <a:effectLst/>
                          <a:latin typeface="Calibri" panose="020F0502020204030204" pitchFamily="34" charset="0"/>
                          <a:ea typeface="Calibri" panose="020F0502020204030204" pitchFamily="34" charset="0"/>
                          <a:cs typeface="Times New Roman" panose="02020603050405020304" pitchFamily="18" charset="0"/>
                        </a:rPr>
                        <a:t> 36 - vennskapsuke</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b="0" dirty="0">
                          <a:solidFill>
                            <a:schemeClr val="tx1"/>
                          </a:solidFill>
                          <a:effectLst/>
                          <a:highlight>
                            <a:srgbClr val="FFFF00"/>
                          </a:highlight>
                        </a:rPr>
                        <a:t>REGLER OG VENNSKAP</a:t>
                      </a:r>
                      <a:endParaRPr lang="nb-NO" sz="1000" b="0" dirty="0">
                        <a:solidFill>
                          <a:schemeClr val="tx1"/>
                        </a:solidFill>
                        <a:effectLst/>
                      </a:endParaRPr>
                    </a:p>
                    <a:p>
                      <a:pPr>
                        <a:lnSpc>
                          <a:spcPct val="107000"/>
                        </a:lnSpc>
                        <a:spcAft>
                          <a:spcPts val="0"/>
                        </a:spcAft>
                      </a:pPr>
                      <a:r>
                        <a:rPr lang="nb-NO" sz="1000" b="0" dirty="0">
                          <a:solidFill>
                            <a:schemeClr val="tx1"/>
                          </a:solidFill>
                          <a:effectLst/>
                        </a:rPr>
                        <a:t>MÅL: </a:t>
                      </a:r>
                    </a:p>
                    <a:p>
                      <a:pPr>
                        <a:lnSpc>
                          <a:spcPct val="107000"/>
                        </a:lnSpc>
                        <a:spcAft>
                          <a:spcPts val="0"/>
                        </a:spcAft>
                      </a:pPr>
                      <a:r>
                        <a:rPr lang="nb-NO" sz="1000" b="0" dirty="0">
                          <a:solidFill>
                            <a:schemeClr val="tx1"/>
                          </a:solidFill>
                          <a:effectLst/>
                        </a:rPr>
                        <a:t>Vi kan klassereglene, og følg</a:t>
                      </a:r>
                    </a:p>
                    <a:p>
                      <a:pPr>
                        <a:lnSpc>
                          <a:spcPct val="107000"/>
                        </a:lnSpc>
                        <a:spcAft>
                          <a:spcPts val="0"/>
                        </a:spcAft>
                      </a:pPr>
                      <a:r>
                        <a:rPr lang="nb-NO" sz="1000" b="0" dirty="0">
                          <a:solidFill>
                            <a:schemeClr val="tx1"/>
                          </a:solidFill>
                          <a:effectLst/>
                        </a:rPr>
                        <a:t>Vi deler med hverandre</a:t>
                      </a:r>
                    </a:p>
                    <a:p>
                      <a:pPr>
                        <a:lnSpc>
                          <a:spcPct val="107000"/>
                        </a:lnSpc>
                        <a:spcAft>
                          <a:spcPts val="0"/>
                        </a:spcAft>
                      </a:pPr>
                      <a:r>
                        <a:rPr lang="nb-NO" sz="1000" b="0" dirty="0">
                          <a:solidFill>
                            <a:schemeClr val="tx1"/>
                          </a:solidFill>
                          <a:effectLst/>
                        </a:rPr>
                        <a:t>Vi kan si  meningene våre på en ordentlig måte (Jeg –budskap fremfor </a:t>
                      </a:r>
                      <a:r>
                        <a:rPr lang="nb-NO" sz="1000" b="0" dirty="0" err="1">
                          <a:solidFill>
                            <a:schemeClr val="tx1"/>
                          </a:solidFill>
                          <a:effectLst/>
                        </a:rPr>
                        <a:t>du-budskap</a:t>
                      </a:r>
                      <a:r>
                        <a:rPr lang="nb-NO" sz="1000" b="0" dirty="0">
                          <a:solidFill>
                            <a:schemeClr val="tx1"/>
                          </a:solidFill>
                          <a:effectLst/>
                        </a:rPr>
                        <a:t>)</a:t>
                      </a:r>
                      <a:endParaRPr lang="nb-N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000" b="0" dirty="0">
                          <a:solidFill>
                            <a:schemeClr val="tx1"/>
                          </a:solidFill>
                          <a:effectLst/>
                        </a:rPr>
                        <a:t>er beskjeder</a:t>
                      </a:r>
                    </a:p>
                    <a:p>
                      <a:pPr>
                        <a:lnSpc>
                          <a:spcPct val="107000"/>
                        </a:lnSpc>
                        <a:spcAft>
                          <a:spcPts val="0"/>
                        </a:spcAft>
                      </a:pPr>
                      <a:r>
                        <a:rPr lang="nb-NO" sz="1000" b="0" dirty="0">
                          <a:solidFill>
                            <a:schemeClr val="tx1"/>
                          </a:solidFill>
                          <a:effectLst/>
                        </a:rPr>
                        <a:t>Vi inkluderer hverandre, og invitere til lek</a:t>
                      </a:r>
                      <a:endParaRPr lang="nb-N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solidFill>
                      <a:schemeClr val="bg1">
                        <a:lumMod val="85000"/>
                      </a:schemeClr>
                    </a:solidFill>
                  </a:tcPr>
                </a:tc>
                <a:extLst>
                  <a:ext uri="{0D108BD9-81ED-4DB2-BD59-A6C34878D82A}">
                    <a16:rowId xmlns:a16="http://schemas.microsoft.com/office/drawing/2014/main" val="2415226845"/>
                  </a:ext>
                </a:extLst>
              </a:tr>
              <a:tr h="900344">
                <a:tc>
                  <a:txBody>
                    <a:bodyPr/>
                    <a:lstStyle/>
                    <a:p>
                      <a:pPr>
                        <a:lnSpc>
                          <a:spcPct val="107000"/>
                        </a:lnSpc>
                        <a:spcAft>
                          <a:spcPts val="0"/>
                        </a:spcAft>
                      </a:pPr>
                      <a:r>
                        <a:rPr lang="nb-NO" sz="1200" dirty="0">
                          <a:effectLst/>
                        </a:rPr>
                        <a:t>Oktober/november</a:t>
                      </a:r>
                      <a:endParaRPr lang="nb-NO" sz="1000" dirty="0">
                        <a:effectLst/>
                      </a:endParaRPr>
                    </a:p>
                    <a:p>
                      <a:pPr>
                        <a:lnSpc>
                          <a:spcPct val="107000"/>
                        </a:lnSpc>
                        <a:spcAft>
                          <a:spcPts val="0"/>
                        </a:spcAft>
                      </a:pPr>
                      <a:r>
                        <a:rPr lang="nb-NO" sz="1200" dirty="0">
                          <a:effectLst/>
                        </a:rPr>
                        <a:t>Uke 41-46</a:t>
                      </a:r>
                      <a:endParaRPr lang="nb-NO" sz="1000" dirty="0">
                        <a:effectLst/>
                      </a:endParaRPr>
                    </a:p>
                  </a:txBody>
                  <a:tcPr marL="59831" marR="59831" marT="0" marB="0"/>
                </a:tc>
                <a:tc>
                  <a:txBody>
                    <a:bodyPr/>
                    <a:lstStyle/>
                    <a:p>
                      <a:pPr>
                        <a:lnSpc>
                          <a:spcPct val="107000"/>
                        </a:lnSpc>
                        <a:spcAft>
                          <a:spcPts val="0"/>
                        </a:spcAft>
                      </a:pPr>
                      <a:r>
                        <a:rPr lang="nb-NO" sz="1000" dirty="0">
                          <a:effectLst/>
                          <a:highlight>
                            <a:srgbClr val="FFFF00"/>
                          </a:highlight>
                        </a:rPr>
                        <a:t>HØFLIGHET OG ORDEN</a:t>
                      </a:r>
                      <a:endParaRPr lang="nb-NO" sz="1000" dirty="0">
                        <a:effectLst/>
                      </a:endParaRPr>
                    </a:p>
                    <a:p>
                      <a:pPr>
                        <a:lnSpc>
                          <a:spcPct val="107000"/>
                        </a:lnSpc>
                        <a:spcAft>
                          <a:spcPts val="0"/>
                        </a:spcAft>
                      </a:pPr>
                      <a:r>
                        <a:rPr lang="nb-NO" sz="1000" dirty="0">
                          <a:effectLst/>
                        </a:rPr>
                        <a:t>MÅL: </a:t>
                      </a:r>
                    </a:p>
                    <a:p>
                      <a:pPr>
                        <a:lnSpc>
                          <a:spcPct val="107000"/>
                        </a:lnSpc>
                        <a:spcAft>
                          <a:spcPts val="0"/>
                        </a:spcAft>
                      </a:pPr>
                      <a:r>
                        <a:rPr lang="nb-NO" sz="1000" dirty="0">
                          <a:effectLst/>
                        </a:rPr>
                        <a:t>Vi hilser, spør pent og kan be om unnskyldning</a:t>
                      </a:r>
                    </a:p>
                    <a:p>
                      <a:pPr>
                        <a:lnSpc>
                          <a:spcPct val="107000"/>
                        </a:lnSpc>
                        <a:spcAft>
                          <a:spcPts val="0"/>
                        </a:spcAft>
                      </a:pPr>
                      <a:r>
                        <a:rPr lang="nb-NO" sz="1000" dirty="0">
                          <a:effectLst/>
                        </a:rPr>
                        <a:t>Vi har orden i sekken, på pulten og i garderoben</a:t>
                      </a:r>
                    </a:p>
                    <a:p>
                      <a:pPr>
                        <a:lnSpc>
                          <a:spcPct val="107000"/>
                        </a:lnSpc>
                        <a:spcAft>
                          <a:spcPts val="0"/>
                        </a:spcAft>
                      </a:pPr>
                      <a:r>
                        <a:rPr lang="nb-NO" sz="1000" dirty="0">
                          <a:effectLst/>
                        </a:rPr>
                        <a:t>Vi  hjelper hverandre med å holde fellesareal ryddig</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955742141"/>
                  </a:ext>
                </a:extLst>
              </a:tr>
              <a:tr h="900344">
                <a:tc>
                  <a:txBody>
                    <a:bodyPr/>
                    <a:lstStyle/>
                    <a:p>
                      <a:pPr>
                        <a:lnSpc>
                          <a:spcPct val="107000"/>
                        </a:lnSpc>
                        <a:spcAft>
                          <a:spcPts val="0"/>
                        </a:spcAft>
                      </a:pPr>
                      <a:r>
                        <a:rPr lang="nb-NO" sz="1200">
                          <a:effectLst/>
                        </a:rPr>
                        <a:t>November/Desember</a:t>
                      </a:r>
                      <a:endParaRPr lang="nb-NO" sz="1000">
                        <a:effectLst/>
                      </a:endParaRPr>
                    </a:p>
                    <a:p>
                      <a:pPr>
                        <a:lnSpc>
                          <a:spcPct val="107000"/>
                        </a:lnSpc>
                        <a:spcAft>
                          <a:spcPts val="0"/>
                        </a:spcAft>
                      </a:pPr>
                      <a:r>
                        <a:rPr lang="nb-NO" sz="1200">
                          <a:effectLst/>
                        </a:rPr>
                        <a:t>Uke 47-51</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dirty="0">
                          <a:effectLst/>
                          <a:highlight>
                            <a:srgbClr val="FFFF00"/>
                          </a:highlight>
                        </a:rPr>
                        <a:t>OMSORG OG RAUSHET</a:t>
                      </a:r>
                      <a:endParaRPr lang="nb-NO" sz="1000" dirty="0">
                        <a:effectLst/>
                      </a:endParaRPr>
                    </a:p>
                    <a:p>
                      <a:pPr>
                        <a:lnSpc>
                          <a:spcPct val="107000"/>
                        </a:lnSpc>
                        <a:spcAft>
                          <a:spcPts val="0"/>
                        </a:spcAft>
                      </a:pPr>
                      <a:r>
                        <a:rPr lang="nb-NO" sz="1000" dirty="0">
                          <a:effectLst/>
                        </a:rPr>
                        <a:t>MÅL:</a:t>
                      </a:r>
                    </a:p>
                    <a:p>
                      <a:pPr>
                        <a:lnSpc>
                          <a:spcPct val="107000"/>
                        </a:lnSpc>
                        <a:spcAft>
                          <a:spcPts val="0"/>
                        </a:spcAft>
                      </a:pPr>
                      <a:r>
                        <a:rPr lang="nb-NO" sz="1000" dirty="0">
                          <a:effectLst/>
                        </a:rPr>
                        <a:t>Vi viser forståelse / raushet hvis medelever har det vanskelig / strever med noe</a:t>
                      </a:r>
                    </a:p>
                    <a:p>
                      <a:pPr>
                        <a:lnSpc>
                          <a:spcPct val="107000"/>
                        </a:lnSpc>
                        <a:spcAft>
                          <a:spcPts val="0"/>
                        </a:spcAft>
                      </a:pPr>
                      <a:r>
                        <a:rPr lang="nb-NO" sz="1000" dirty="0">
                          <a:effectLst/>
                        </a:rPr>
                        <a:t>Vi inkluderer de som er alene</a:t>
                      </a:r>
                    </a:p>
                    <a:p>
                      <a:pPr>
                        <a:lnSpc>
                          <a:spcPct val="107000"/>
                        </a:lnSpc>
                        <a:spcAft>
                          <a:spcPts val="0"/>
                        </a:spcAft>
                      </a:pPr>
                      <a:r>
                        <a:rPr lang="nb-NO" sz="1000" dirty="0">
                          <a:effectLst/>
                        </a:rPr>
                        <a:t>Vi er åpne for å bli kjent med hverandre </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3019551397"/>
                  </a:ext>
                </a:extLst>
              </a:tr>
              <a:tr h="900344">
                <a:tc>
                  <a:txBody>
                    <a:bodyPr/>
                    <a:lstStyle/>
                    <a:p>
                      <a:pPr>
                        <a:lnSpc>
                          <a:spcPct val="107000"/>
                        </a:lnSpc>
                        <a:spcAft>
                          <a:spcPts val="0"/>
                        </a:spcAft>
                      </a:pPr>
                      <a:r>
                        <a:rPr lang="nb-NO" sz="1200">
                          <a:effectLst/>
                        </a:rPr>
                        <a:t>Januar / Februar</a:t>
                      </a:r>
                      <a:endParaRPr lang="nb-NO" sz="1000">
                        <a:effectLst/>
                      </a:endParaRPr>
                    </a:p>
                    <a:p>
                      <a:pPr>
                        <a:lnSpc>
                          <a:spcPct val="107000"/>
                        </a:lnSpc>
                        <a:spcAft>
                          <a:spcPts val="0"/>
                        </a:spcAft>
                      </a:pPr>
                      <a:r>
                        <a:rPr lang="nb-NO" sz="1200">
                          <a:effectLst/>
                        </a:rPr>
                        <a:t>Uke 1-7</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dirty="0">
                          <a:effectLst/>
                          <a:highlight>
                            <a:srgbClr val="FFFF00"/>
                          </a:highlight>
                        </a:rPr>
                        <a:t>ARBEIDSRO OG TIDSBRUK</a:t>
                      </a:r>
                      <a:endParaRPr lang="nb-NO" sz="1000" dirty="0">
                        <a:effectLst/>
                      </a:endParaRPr>
                    </a:p>
                    <a:p>
                      <a:pPr>
                        <a:lnSpc>
                          <a:spcPct val="107000"/>
                        </a:lnSpc>
                        <a:spcAft>
                          <a:spcPts val="0"/>
                        </a:spcAft>
                      </a:pPr>
                      <a:r>
                        <a:rPr lang="nb-NO" sz="1000" dirty="0">
                          <a:effectLst/>
                        </a:rPr>
                        <a:t>MÅL: </a:t>
                      </a:r>
                    </a:p>
                    <a:p>
                      <a:pPr>
                        <a:lnSpc>
                          <a:spcPct val="107000"/>
                        </a:lnSpc>
                        <a:spcAft>
                          <a:spcPts val="0"/>
                        </a:spcAft>
                      </a:pPr>
                      <a:r>
                        <a:rPr lang="nb-NO" sz="1000" dirty="0">
                          <a:effectLst/>
                        </a:rPr>
                        <a:t>Vi kan ignorere forstyrrelser</a:t>
                      </a:r>
                    </a:p>
                    <a:p>
                      <a:pPr>
                        <a:lnSpc>
                          <a:spcPct val="107000"/>
                        </a:lnSpc>
                        <a:spcAft>
                          <a:spcPts val="0"/>
                        </a:spcAft>
                      </a:pPr>
                      <a:r>
                        <a:rPr lang="nb-NO" sz="1000" dirty="0">
                          <a:effectLst/>
                        </a:rPr>
                        <a:t>Vi lytter til det som blir sagt og følger beskjeder som blir gitt</a:t>
                      </a:r>
                    </a:p>
                    <a:p>
                      <a:pPr>
                        <a:lnSpc>
                          <a:spcPct val="107000"/>
                        </a:lnSpc>
                        <a:spcAft>
                          <a:spcPts val="0"/>
                        </a:spcAft>
                      </a:pPr>
                      <a:r>
                        <a:rPr lang="nb-NO" sz="1000" dirty="0">
                          <a:effectLst/>
                        </a:rPr>
                        <a:t>Vi gjør vårt beste </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2964892737"/>
                  </a:ext>
                </a:extLst>
              </a:tr>
              <a:tr h="900344">
                <a:tc>
                  <a:txBody>
                    <a:bodyPr/>
                    <a:lstStyle/>
                    <a:p>
                      <a:pPr>
                        <a:lnSpc>
                          <a:spcPct val="107000"/>
                        </a:lnSpc>
                        <a:spcAft>
                          <a:spcPts val="0"/>
                        </a:spcAft>
                      </a:pPr>
                      <a:r>
                        <a:rPr lang="nb-NO" sz="1200">
                          <a:effectLst/>
                        </a:rPr>
                        <a:t>Mars/April</a:t>
                      </a:r>
                      <a:endParaRPr lang="nb-NO" sz="1000">
                        <a:effectLst/>
                      </a:endParaRPr>
                    </a:p>
                    <a:p>
                      <a:pPr>
                        <a:lnSpc>
                          <a:spcPct val="107000"/>
                        </a:lnSpc>
                        <a:spcAft>
                          <a:spcPts val="0"/>
                        </a:spcAft>
                      </a:pPr>
                      <a:r>
                        <a:rPr lang="nb-NO" sz="1200">
                          <a:effectLst/>
                        </a:rPr>
                        <a:t>Uke 9-16</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a:effectLst/>
                          <a:highlight>
                            <a:srgbClr val="FFFF00"/>
                          </a:highlight>
                        </a:rPr>
                        <a:t>FAIR PLAY (SELVREGULERING) OG SAMARBEID</a:t>
                      </a:r>
                      <a:endParaRPr lang="nb-NO" sz="1000">
                        <a:effectLst/>
                      </a:endParaRPr>
                    </a:p>
                    <a:p>
                      <a:pPr>
                        <a:lnSpc>
                          <a:spcPct val="107000"/>
                        </a:lnSpc>
                        <a:spcAft>
                          <a:spcPts val="0"/>
                        </a:spcAft>
                      </a:pPr>
                      <a:r>
                        <a:rPr lang="nb-NO" sz="1000">
                          <a:effectLst/>
                        </a:rPr>
                        <a:t>MÅL:</a:t>
                      </a:r>
                      <a:br>
                        <a:rPr lang="nb-NO" sz="1000">
                          <a:effectLst/>
                        </a:rPr>
                      </a:br>
                      <a:r>
                        <a:rPr lang="nb-NO" sz="1000">
                          <a:effectLst/>
                        </a:rPr>
                        <a:t>Vi takler både å tape og vinne</a:t>
                      </a:r>
                    </a:p>
                    <a:p>
                      <a:pPr>
                        <a:lnSpc>
                          <a:spcPct val="107000"/>
                        </a:lnSpc>
                        <a:spcAft>
                          <a:spcPts val="0"/>
                        </a:spcAft>
                      </a:pPr>
                      <a:r>
                        <a:rPr lang="nb-NO" sz="1000">
                          <a:effectLst/>
                        </a:rPr>
                        <a:t>Vi takler det å gjøre feil</a:t>
                      </a:r>
                    </a:p>
                    <a:p>
                      <a:pPr>
                        <a:lnSpc>
                          <a:spcPct val="107000"/>
                        </a:lnSpc>
                        <a:spcAft>
                          <a:spcPts val="0"/>
                        </a:spcAft>
                      </a:pPr>
                      <a:r>
                        <a:rPr lang="nb-NO" sz="1000">
                          <a:effectLst/>
                        </a:rPr>
                        <a:t>Vi kan samarbeide med både venner og de vi ikke kjenner så godt</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599463692"/>
                  </a:ext>
                </a:extLst>
              </a:tr>
              <a:tr h="900344">
                <a:tc>
                  <a:txBody>
                    <a:bodyPr/>
                    <a:lstStyle/>
                    <a:p>
                      <a:pPr>
                        <a:lnSpc>
                          <a:spcPct val="107000"/>
                        </a:lnSpc>
                        <a:spcAft>
                          <a:spcPts val="0"/>
                        </a:spcAft>
                      </a:pPr>
                      <a:r>
                        <a:rPr lang="nb-NO" sz="1200">
                          <a:effectLst/>
                        </a:rPr>
                        <a:t>Mai </a:t>
                      </a:r>
                      <a:endParaRPr lang="nb-NO" sz="1000">
                        <a:effectLst/>
                      </a:endParaRPr>
                    </a:p>
                    <a:p>
                      <a:pPr>
                        <a:lnSpc>
                          <a:spcPct val="107000"/>
                        </a:lnSpc>
                        <a:spcAft>
                          <a:spcPts val="0"/>
                        </a:spcAft>
                      </a:pPr>
                      <a:r>
                        <a:rPr lang="nb-NO" sz="1200">
                          <a:effectLst/>
                        </a:rPr>
                        <a:t>Juni</a:t>
                      </a:r>
                      <a:endParaRPr lang="nb-NO" sz="1000">
                        <a:effectLst/>
                      </a:endParaRPr>
                    </a:p>
                    <a:p>
                      <a:pPr>
                        <a:lnSpc>
                          <a:spcPct val="107000"/>
                        </a:lnSpc>
                        <a:spcAft>
                          <a:spcPts val="0"/>
                        </a:spcAft>
                      </a:pPr>
                      <a:r>
                        <a:rPr lang="nb-NO" sz="1200">
                          <a:effectLst/>
                        </a:rPr>
                        <a:t>Uke 17-25</a:t>
                      </a:r>
                      <a:endParaRPr lang="nb-NO" sz="1000">
                        <a:effectLst/>
                      </a:endParaRPr>
                    </a:p>
                    <a:p>
                      <a:pPr>
                        <a:lnSpc>
                          <a:spcPct val="107000"/>
                        </a:lnSpc>
                        <a:spcAft>
                          <a:spcPts val="0"/>
                        </a:spcAft>
                      </a:pPr>
                      <a:r>
                        <a:rPr lang="nb-NO" sz="1200">
                          <a:effectLst/>
                        </a:rPr>
                        <a:t> </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dirty="0">
                          <a:effectLst/>
                          <a:highlight>
                            <a:srgbClr val="FFFF00"/>
                          </a:highlight>
                        </a:rPr>
                        <a:t>TÅLMODIGHET OG RESPEKT</a:t>
                      </a:r>
                      <a:endParaRPr lang="nb-NO" sz="1000" dirty="0">
                        <a:effectLst/>
                      </a:endParaRPr>
                    </a:p>
                    <a:p>
                      <a:pPr>
                        <a:lnSpc>
                          <a:spcPct val="107000"/>
                        </a:lnSpc>
                        <a:spcAft>
                          <a:spcPts val="0"/>
                        </a:spcAft>
                      </a:pPr>
                      <a:r>
                        <a:rPr lang="nb-NO" sz="1000" dirty="0">
                          <a:effectLst/>
                        </a:rPr>
                        <a:t>MÅL: </a:t>
                      </a:r>
                    </a:p>
                    <a:p>
                      <a:pPr>
                        <a:lnSpc>
                          <a:spcPct val="107000"/>
                        </a:lnSpc>
                        <a:spcAft>
                          <a:spcPts val="0"/>
                        </a:spcAft>
                      </a:pPr>
                      <a:r>
                        <a:rPr lang="nb-NO" sz="1000" dirty="0">
                          <a:effectLst/>
                        </a:rPr>
                        <a:t>Vi klarer å vente på tur</a:t>
                      </a:r>
                    </a:p>
                    <a:p>
                      <a:pPr>
                        <a:lnSpc>
                          <a:spcPct val="107000"/>
                        </a:lnSpc>
                        <a:spcAft>
                          <a:spcPts val="0"/>
                        </a:spcAft>
                      </a:pPr>
                      <a:r>
                        <a:rPr lang="nb-NO" sz="1000" dirty="0">
                          <a:effectLst/>
                        </a:rPr>
                        <a:t>Vi respekterer andres følelser selv om vi er uenige med vedkommende</a:t>
                      </a:r>
                    </a:p>
                    <a:p>
                      <a:pPr>
                        <a:lnSpc>
                          <a:spcPct val="107000"/>
                        </a:lnSpc>
                        <a:spcAft>
                          <a:spcPts val="0"/>
                        </a:spcAft>
                      </a:pPr>
                      <a:r>
                        <a:rPr lang="nb-NO" sz="1000" dirty="0">
                          <a:effectLst/>
                        </a:rPr>
                        <a:t>Vi viser hverandre respekt ved å bruke et høflig språk</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2677459424"/>
                  </a:ext>
                </a:extLst>
              </a:tr>
            </a:tbl>
          </a:graphicData>
        </a:graphic>
      </p:graphicFrame>
      <p:sp>
        <p:nvSpPr>
          <p:cNvPr id="4" name="Plassholder for dato 3"/>
          <p:cNvSpPr>
            <a:spLocks noGrp="1"/>
          </p:cNvSpPr>
          <p:nvPr>
            <p:ph type="dt" sz="half" idx="10"/>
          </p:nvPr>
        </p:nvSpPr>
        <p:spPr/>
        <p:txBody>
          <a:bodyPr/>
          <a:lstStyle/>
          <a:p>
            <a:fld id="{C20DE0DF-BE6B-D248-92A9-54242D212695}" type="datetime1">
              <a:rPr lang="nb-NO" smtClean="0"/>
              <a:t>04.09.2019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13</a:t>
            </a:fld>
            <a:endParaRPr lang="nb-NO"/>
          </a:p>
        </p:txBody>
      </p:sp>
      <p:sp>
        <p:nvSpPr>
          <p:cNvPr id="7"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b-NO" altLang="nb-NO"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Godt skolemiljø – </a:t>
            </a:r>
            <a:r>
              <a:rPr kumimoji="0" lang="nb-NO" altLang="nb-NO" sz="14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årshjul</a:t>
            </a:r>
            <a:r>
              <a:rPr kumimoji="0" lang="nb-NO" altLang="nb-NO"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for Bryn skole</a:t>
            </a:r>
            <a:endParaRPr kumimoji="0" lang="nb-NO" altLang="nb-NO"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47226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a:t>Informasjon om ny trivselsundersøkelse for elever på 1.-4. trinn</a:t>
            </a:r>
          </a:p>
        </p:txBody>
      </p:sp>
      <p:sp>
        <p:nvSpPr>
          <p:cNvPr id="8" name="Plassholder for innhold 7"/>
          <p:cNvSpPr>
            <a:spLocks noGrp="1"/>
          </p:cNvSpPr>
          <p:nvPr>
            <p:ph idx="1"/>
          </p:nvPr>
        </p:nvSpPr>
        <p:spPr/>
        <p:txBody>
          <a:bodyPr/>
          <a:lstStyle/>
          <a:p>
            <a:r>
              <a:rPr lang="nb-NO" dirty="0"/>
              <a:t>Oslo bystyre har vedtatt at det skal gjennomføres en trivselsundersøkelse for de eldste barna i barnehagen og elever på 1.-4. trinn i skolen.</a:t>
            </a:r>
          </a:p>
          <a:p>
            <a:r>
              <a:rPr lang="nb-NO" dirty="0"/>
              <a:t>Trivselsundersøkelsen er anonym, og skal gjennomføres på alle skoler med 1.-4. trinn i løpet av høsten. </a:t>
            </a:r>
          </a:p>
          <a:p>
            <a:r>
              <a:rPr lang="nb-NO" dirty="0"/>
              <a:t>Undersøkelsen skal gi de yngste elevene mulighet til å gi uttrykk for sin egen opplevelse av forhold ved skolemiljøet.</a:t>
            </a:r>
          </a:p>
          <a:p>
            <a:r>
              <a:rPr lang="nb-NO" dirty="0"/>
              <a:t>Gjennomføringsperiode: 15.10-15.12.</a:t>
            </a:r>
            <a:br>
              <a:rPr lang="nb-NO" dirty="0"/>
            </a:br>
            <a:endParaRPr lang="nb-NO" dirty="0"/>
          </a:p>
        </p:txBody>
      </p:sp>
      <p:sp>
        <p:nvSpPr>
          <p:cNvPr id="2" name="Plassholder for dato 1"/>
          <p:cNvSpPr>
            <a:spLocks noGrp="1"/>
          </p:cNvSpPr>
          <p:nvPr>
            <p:ph type="dt" sz="half" idx="10"/>
          </p:nvPr>
        </p:nvSpPr>
        <p:spPr/>
        <p:txBody>
          <a:bodyPr/>
          <a:lstStyle/>
          <a:p>
            <a:fld id="{F29D7420-2B41-5A47-8224-27AB9025098A}" type="datetime1">
              <a:rPr lang="nb-NO" smtClean="0"/>
              <a:t>04.09.2019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14</a:t>
            </a:fld>
            <a:endParaRPr lang="nb-NO"/>
          </a:p>
        </p:txBody>
      </p:sp>
    </p:spTree>
    <p:extLst>
      <p:ext uri="{BB962C8B-B14F-4D97-AF65-F5344CB8AC3E}">
        <p14:creationId xmlns:p14="http://schemas.microsoft.com/office/powerpoint/2010/main" val="1873249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a:t>Pilot høsten 2018</a:t>
            </a:r>
          </a:p>
        </p:txBody>
      </p:sp>
      <p:sp>
        <p:nvSpPr>
          <p:cNvPr id="8" name="Plassholder for innhold 7"/>
          <p:cNvSpPr>
            <a:spLocks noGrp="1"/>
          </p:cNvSpPr>
          <p:nvPr>
            <p:ph idx="1"/>
          </p:nvPr>
        </p:nvSpPr>
        <p:spPr>
          <a:xfrm>
            <a:off x="534905" y="1719180"/>
            <a:ext cx="9469438" cy="4060824"/>
          </a:xfrm>
        </p:spPr>
        <p:txBody>
          <a:bodyPr/>
          <a:lstStyle/>
          <a:p>
            <a:r>
              <a:rPr lang="nb-NO" sz="2400" dirty="0"/>
              <a:t>Trivselsundersøkelsen ble pilotert på 11 skoler høsten 2018.</a:t>
            </a:r>
          </a:p>
          <a:p>
            <a:r>
              <a:rPr lang="nb-NO" sz="2400" dirty="0"/>
              <a:t>Piloteringen viste at</a:t>
            </a:r>
          </a:p>
          <a:p>
            <a:pPr lvl="1"/>
            <a:r>
              <a:rPr lang="nb-NO" sz="1800" dirty="0"/>
              <a:t>spørsmålene måler det de er tenkt å måle; forhold ved elevenes opplevelse av trivsel</a:t>
            </a:r>
          </a:p>
          <a:p>
            <a:pPr lvl="1"/>
            <a:r>
              <a:rPr lang="nb-NO" sz="1800" dirty="0"/>
              <a:t>elevene forstår spørsmålsformuleringene</a:t>
            </a:r>
          </a:p>
          <a:p>
            <a:pPr lvl="1"/>
            <a:r>
              <a:rPr lang="nb-NO" sz="1800" dirty="0"/>
              <a:t>elevene mestrer den tekniske gjennomføringen</a:t>
            </a:r>
          </a:p>
        </p:txBody>
      </p:sp>
      <p:sp>
        <p:nvSpPr>
          <p:cNvPr id="2" name="Plassholder for dato 1"/>
          <p:cNvSpPr>
            <a:spLocks noGrp="1"/>
          </p:cNvSpPr>
          <p:nvPr>
            <p:ph type="dt" sz="half" idx="10"/>
          </p:nvPr>
        </p:nvSpPr>
        <p:spPr/>
        <p:txBody>
          <a:bodyPr/>
          <a:lstStyle/>
          <a:p>
            <a:fld id="{F29D7420-2B41-5A47-8224-27AB9025098A}" type="datetime1">
              <a:rPr lang="nb-NO" smtClean="0"/>
              <a:t>04.09.2019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15</a:t>
            </a:fld>
            <a:endParaRPr lang="nb-NO"/>
          </a:p>
        </p:txBody>
      </p:sp>
    </p:spTree>
    <p:extLst>
      <p:ext uri="{BB962C8B-B14F-4D97-AF65-F5344CB8AC3E}">
        <p14:creationId xmlns:p14="http://schemas.microsoft.com/office/powerpoint/2010/main" val="2708267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a:t>Innholdet i undersøkelsen</a:t>
            </a:r>
          </a:p>
        </p:txBody>
      </p:sp>
      <p:sp>
        <p:nvSpPr>
          <p:cNvPr id="8" name="Plassholder for innhold 7"/>
          <p:cNvSpPr>
            <a:spLocks noGrp="1"/>
          </p:cNvSpPr>
          <p:nvPr>
            <p:ph idx="1"/>
          </p:nvPr>
        </p:nvSpPr>
        <p:spPr/>
        <p:txBody>
          <a:bodyPr/>
          <a:lstStyle/>
          <a:p>
            <a:r>
              <a:rPr lang="nb-NO" dirty="0"/>
              <a:t>Undersøkelsen inneholder 16 spørsmål. </a:t>
            </a:r>
          </a:p>
          <a:p>
            <a:r>
              <a:rPr lang="nb-NO" dirty="0"/>
              <a:t>Spørsmålene omhandler temaene</a:t>
            </a:r>
          </a:p>
          <a:p>
            <a:pPr lvl="1"/>
            <a:r>
              <a:rPr lang="nb-NO" dirty="0"/>
              <a:t>trivsel</a:t>
            </a:r>
          </a:p>
          <a:p>
            <a:pPr lvl="1"/>
            <a:r>
              <a:rPr lang="nb-NO" dirty="0"/>
              <a:t>støtte fra voksne på skolen</a:t>
            </a:r>
          </a:p>
          <a:p>
            <a:pPr lvl="1"/>
            <a:r>
              <a:rPr lang="nb-NO" dirty="0"/>
              <a:t>vennskap og lek</a:t>
            </a:r>
          </a:p>
          <a:p>
            <a:pPr lvl="1"/>
            <a:r>
              <a:rPr lang="nb-NO" dirty="0"/>
              <a:t>medvirkning</a:t>
            </a:r>
            <a:br>
              <a:rPr lang="nb-NO" b="1" dirty="0"/>
            </a:br>
            <a:br>
              <a:rPr lang="nb-NO" b="1" dirty="0"/>
            </a:br>
            <a:endParaRPr lang="nb-NO" dirty="0"/>
          </a:p>
        </p:txBody>
      </p:sp>
      <p:sp>
        <p:nvSpPr>
          <p:cNvPr id="2" name="Plassholder for dato 1"/>
          <p:cNvSpPr>
            <a:spLocks noGrp="1"/>
          </p:cNvSpPr>
          <p:nvPr>
            <p:ph type="dt" sz="half" idx="10"/>
          </p:nvPr>
        </p:nvSpPr>
        <p:spPr/>
        <p:txBody>
          <a:bodyPr/>
          <a:lstStyle/>
          <a:p>
            <a:fld id="{F29D7420-2B41-5A47-8224-27AB9025098A}" type="datetime1">
              <a:rPr lang="nb-NO" smtClean="0"/>
              <a:t>04.09.2019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16</a:t>
            </a:fld>
            <a:endParaRPr lang="nb-NO"/>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7323" y="2937364"/>
            <a:ext cx="4161692" cy="2774461"/>
          </a:xfrm>
          <a:prstGeom prst="rect">
            <a:avLst/>
          </a:prstGeom>
        </p:spPr>
      </p:pic>
    </p:spTree>
    <p:extLst>
      <p:ext uri="{BB962C8B-B14F-4D97-AF65-F5344CB8AC3E}">
        <p14:creationId xmlns:p14="http://schemas.microsoft.com/office/powerpoint/2010/main" val="3134224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Gjennomføring av undersøkelsen</a:t>
            </a:r>
          </a:p>
        </p:txBody>
      </p:sp>
      <p:sp>
        <p:nvSpPr>
          <p:cNvPr id="3" name="Plassholder for innhold 2"/>
          <p:cNvSpPr>
            <a:spLocks noGrp="1"/>
          </p:cNvSpPr>
          <p:nvPr>
            <p:ph idx="1"/>
          </p:nvPr>
        </p:nvSpPr>
        <p:spPr/>
        <p:txBody>
          <a:bodyPr/>
          <a:lstStyle/>
          <a:p>
            <a:r>
              <a:rPr lang="nb-NO" dirty="0"/>
              <a:t>Undersøkelsens spørreskjema er tilpasset aldersgruppen, med visuelle symboler og høytlesningsfunksjon, slik at barna skal kunne besvare uten hjelp fra voksne.</a:t>
            </a:r>
          </a:p>
          <a:p>
            <a:r>
              <a:rPr lang="nb-NO" dirty="0"/>
              <a:t>Selve undersøkelsen foregår gjennom et elektronisk spørreskjema, på nettbrett eller pc.</a:t>
            </a:r>
          </a:p>
          <a:p>
            <a:r>
              <a:rPr lang="nb-NO" dirty="0"/>
              <a:t>Barna har hodetelefoner på.</a:t>
            </a:r>
          </a:p>
        </p:txBody>
      </p:sp>
      <p:sp>
        <p:nvSpPr>
          <p:cNvPr id="4" name="Plassholder for dato 3"/>
          <p:cNvSpPr>
            <a:spLocks noGrp="1"/>
          </p:cNvSpPr>
          <p:nvPr>
            <p:ph type="dt" sz="half" idx="10"/>
          </p:nvPr>
        </p:nvSpPr>
        <p:spPr/>
        <p:txBody>
          <a:bodyPr/>
          <a:lstStyle/>
          <a:p>
            <a:fld id="{C20DE0DF-BE6B-D248-92A9-54242D212695}" type="datetime1">
              <a:rPr lang="nb-NO" smtClean="0"/>
              <a:t>04.09.2019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17</a:t>
            </a:fld>
            <a:endParaRPr lang="nb-NO"/>
          </a:p>
        </p:txBody>
      </p:sp>
    </p:spTree>
    <p:extLst>
      <p:ext uri="{BB962C8B-B14F-4D97-AF65-F5344CB8AC3E}">
        <p14:creationId xmlns:p14="http://schemas.microsoft.com/office/powerpoint/2010/main" val="3132591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1643" y="409074"/>
            <a:ext cx="8277321" cy="5534526"/>
          </a:xfrm>
        </p:spPr>
      </p:pic>
      <p:sp>
        <p:nvSpPr>
          <p:cNvPr id="2" name="Plassholder for dato 1"/>
          <p:cNvSpPr>
            <a:spLocks noGrp="1"/>
          </p:cNvSpPr>
          <p:nvPr>
            <p:ph type="dt" sz="half" idx="10"/>
          </p:nvPr>
        </p:nvSpPr>
        <p:spPr/>
        <p:txBody>
          <a:bodyPr/>
          <a:lstStyle/>
          <a:p>
            <a:fld id="{F29D7420-2B41-5A47-8224-27AB9025098A}" type="datetime1">
              <a:rPr lang="nb-NO" smtClean="0"/>
              <a:t>04.09.2019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18</a:t>
            </a:fld>
            <a:endParaRPr lang="nb-NO"/>
          </a:p>
        </p:txBody>
      </p:sp>
    </p:spTree>
    <p:extLst>
      <p:ext uri="{BB962C8B-B14F-4D97-AF65-F5344CB8AC3E}">
        <p14:creationId xmlns:p14="http://schemas.microsoft.com/office/powerpoint/2010/main" val="1179854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a:t>Personvern</a:t>
            </a:r>
          </a:p>
        </p:txBody>
      </p:sp>
      <p:sp>
        <p:nvSpPr>
          <p:cNvPr id="8" name="Plassholder for innhold 7"/>
          <p:cNvSpPr>
            <a:spLocks noGrp="1"/>
          </p:cNvSpPr>
          <p:nvPr>
            <p:ph idx="1"/>
          </p:nvPr>
        </p:nvSpPr>
        <p:spPr>
          <a:xfrm>
            <a:off x="695326" y="1570892"/>
            <a:ext cx="9469438" cy="4521933"/>
          </a:xfrm>
        </p:spPr>
        <p:txBody>
          <a:bodyPr/>
          <a:lstStyle/>
          <a:p>
            <a:r>
              <a:rPr lang="nb-NO" dirty="0"/>
              <a:t>Undersøkelsen er anonym. Besvarelser kan ikke spores tilbake til den enkelte elev</a:t>
            </a:r>
            <a:r>
              <a:rPr lang="nb-NO"/>
              <a:t>. Det </a:t>
            </a:r>
            <a:r>
              <a:rPr lang="nb-NO" dirty="0"/>
              <a:t>er ikke mulig å ta ut resultatrapporter på individnivå.</a:t>
            </a:r>
          </a:p>
          <a:p>
            <a:r>
              <a:rPr lang="nb-NO" dirty="0"/>
              <a:t>Utdanningsdirektoratets regler for anonymisering av resultater fra undersøkelsen, vil bli fulgt.</a:t>
            </a:r>
          </a:p>
          <a:p>
            <a:r>
              <a:rPr lang="nb-NO" dirty="0"/>
              <a:t>Det er frivillig for barnet å delta i undersøkelsen.</a:t>
            </a:r>
          </a:p>
          <a:p>
            <a:r>
              <a:rPr lang="nb-NO" dirty="0"/>
              <a:t>Foresatte har anledning til å reservere sitt barn fra deltakelse ved å ta kontakt med kontaktlærer på e-post eller via Skolemelding.</a:t>
            </a:r>
          </a:p>
          <a:p>
            <a:r>
              <a:rPr lang="nb-NO" dirty="0"/>
              <a:t>Frist for reservasjon: 15.10.</a:t>
            </a:r>
          </a:p>
          <a:p>
            <a:endParaRPr lang="nb-NO" dirty="0"/>
          </a:p>
          <a:p>
            <a:endParaRPr lang="nb-NO" dirty="0"/>
          </a:p>
        </p:txBody>
      </p:sp>
      <p:sp>
        <p:nvSpPr>
          <p:cNvPr id="2" name="Plassholder for dato 1"/>
          <p:cNvSpPr>
            <a:spLocks noGrp="1"/>
          </p:cNvSpPr>
          <p:nvPr>
            <p:ph type="dt" sz="half" idx="10"/>
          </p:nvPr>
        </p:nvSpPr>
        <p:spPr/>
        <p:txBody>
          <a:bodyPr/>
          <a:lstStyle/>
          <a:p>
            <a:fld id="{F29D7420-2B41-5A47-8224-27AB9025098A}" type="datetime1">
              <a:rPr lang="nb-NO" smtClean="0"/>
              <a:t>04.09.2019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19</a:t>
            </a:fld>
            <a:endParaRPr lang="nb-NO"/>
          </a:p>
        </p:txBody>
      </p:sp>
    </p:spTree>
    <p:extLst>
      <p:ext uri="{BB962C8B-B14F-4D97-AF65-F5344CB8AC3E}">
        <p14:creationId xmlns:p14="http://schemas.microsoft.com/office/powerpoint/2010/main" val="311016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2D7137-7CBD-4793-912E-D319DEDED7F1}"/>
              </a:ext>
            </a:extLst>
          </p:cNvPr>
          <p:cNvSpPr>
            <a:spLocks noGrp="1"/>
          </p:cNvSpPr>
          <p:nvPr>
            <p:ph type="title"/>
          </p:nvPr>
        </p:nvSpPr>
        <p:spPr/>
        <p:txBody>
          <a:bodyPr/>
          <a:lstStyle/>
          <a:p>
            <a:r>
              <a:rPr lang="nb-NO" dirty="0"/>
              <a:t>Dagens program</a:t>
            </a:r>
          </a:p>
        </p:txBody>
      </p:sp>
      <p:sp>
        <p:nvSpPr>
          <p:cNvPr id="3" name="Plassholder for innhold 2">
            <a:extLst>
              <a:ext uri="{FF2B5EF4-FFF2-40B4-BE49-F238E27FC236}">
                <a16:creationId xmlns:a16="http://schemas.microsoft.com/office/drawing/2014/main" id="{E85D0FCB-662F-4168-ACEC-A75A1C9CE20B}"/>
              </a:ext>
            </a:extLst>
          </p:cNvPr>
          <p:cNvSpPr>
            <a:spLocks noGrp="1"/>
          </p:cNvSpPr>
          <p:nvPr>
            <p:ph idx="1"/>
          </p:nvPr>
        </p:nvSpPr>
        <p:spPr/>
        <p:txBody>
          <a:bodyPr/>
          <a:lstStyle/>
          <a:p>
            <a:pPr marL="215900" indent="-215900"/>
            <a:r>
              <a:rPr lang="nb-NO" dirty="0"/>
              <a:t>Informasjon fra ledelsen</a:t>
            </a:r>
          </a:p>
          <a:p>
            <a:pPr marL="215900" indent="-215900"/>
            <a:r>
              <a:rPr lang="nb-NO" dirty="0"/>
              <a:t>Informasjon fra helsesykepleier</a:t>
            </a:r>
          </a:p>
          <a:p>
            <a:pPr marL="215900" indent="-215900"/>
            <a:r>
              <a:rPr lang="nb-NO" dirty="0"/>
              <a:t>Informasjon fra lærerne</a:t>
            </a:r>
          </a:p>
          <a:p>
            <a:pPr marL="215900" indent="-215900"/>
            <a:r>
              <a:rPr lang="nb-NO" dirty="0"/>
              <a:t>Valg av FAU / omvisning av FAU-representanter</a:t>
            </a:r>
          </a:p>
          <a:p>
            <a:pPr marL="0" indent="0">
              <a:buNone/>
            </a:pPr>
            <a:endParaRPr lang="nb-NO" dirty="0"/>
          </a:p>
        </p:txBody>
      </p:sp>
      <p:sp>
        <p:nvSpPr>
          <p:cNvPr id="4" name="Plassholder for dato 3">
            <a:extLst>
              <a:ext uri="{FF2B5EF4-FFF2-40B4-BE49-F238E27FC236}">
                <a16:creationId xmlns:a16="http://schemas.microsoft.com/office/drawing/2014/main" id="{DFA7C18A-3A37-41F8-86EF-6AB89A08BDE1}"/>
              </a:ext>
            </a:extLst>
          </p:cNvPr>
          <p:cNvSpPr>
            <a:spLocks noGrp="1"/>
          </p:cNvSpPr>
          <p:nvPr>
            <p:ph type="dt" sz="half" idx="10"/>
          </p:nvPr>
        </p:nvSpPr>
        <p:spPr/>
        <p:txBody>
          <a:bodyPr/>
          <a:lstStyle/>
          <a:p>
            <a:fld id="{C20DE0DF-BE6B-D248-92A9-54242D212695}" type="datetime1">
              <a:rPr lang="nb-NO" smtClean="0"/>
              <a:t>04.09.2019</a:t>
            </a:fld>
            <a:endParaRPr lang="nb-NO"/>
          </a:p>
        </p:txBody>
      </p:sp>
      <p:sp>
        <p:nvSpPr>
          <p:cNvPr id="5" name="Plassholder for lysbildenummer 4">
            <a:extLst>
              <a:ext uri="{FF2B5EF4-FFF2-40B4-BE49-F238E27FC236}">
                <a16:creationId xmlns:a16="http://schemas.microsoft.com/office/drawing/2014/main" id="{08EEF87F-1290-4ACC-BEDF-5C33D729C437}"/>
              </a:ext>
            </a:extLst>
          </p:cNvPr>
          <p:cNvSpPr>
            <a:spLocks noGrp="1"/>
          </p:cNvSpPr>
          <p:nvPr>
            <p:ph type="sldNum" sz="quarter" idx="12"/>
          </p:nvPr>
        </p:nvSpPr>
        <p:spPr/>
        <p:txBody>
          <a:bodyPr/>
          <a:lstStyle/>
          <a:p>
            <a:fld id="{8ACEFDFC-287E-0A4D-81A7-6CC8C070690D}" type="slidenum">
              <a:rPr lang="nb-NO" smtClean="0"/>
              <a:t>2</a:t>
            </a:fld>
            <a:endParaRPr lang="nb-NO"/>
          </a:p>
        </p:txBody>
      </p:sp>
      <p:pic>
        <p:nvPicPr>
          <p:cNvPr id="6" name="Bilde 6" descr="Et bilde som inneholder utklipp&#10;&#10;Beskrivelse som er generert med svært høy visshet">
            <a:extLst>
              <a:ext uri="{FF2B5EF4-FFF2-40B4-BE49-F238E27FC236}">
                <a16:creationId xmlns:a16="http://schemas.microsoft.com/office/drawing/2014/main" id="{64F9A838-6272-413D-80CB-FE120C0A622F}"/>
              </a:ext>
            </a:extLst>
          </p:cNvPr>
          <p:cNvPicPr>
            <a:picLocks noChangeAspect="1"/>
          </p:cNvPicPr>
          <p:nvPr/>
        </p:nvPicPr>
        <p:blipFill>
          <a:blip r:embed="rId2"/>
          <a:stretch>
            <a:fillRect/>
          </a:stretch>
        </p:blipFill>
        <p:spPr>
          <a:xfrm>
            <a:off x="3671299" y="4524054"/>
            <a:ext cx="3308278" cy="1654139"/>
          </a:xfrm>
          <a:prstGeom prst="rect">
            <a:avLst/>
          </a:prstGeom>
        </p:spPr>
      </p:pic>
    </p:spTree>
    <p:extLst>
      <p:ext uri="{BB962C8B-B14F-4D97-AF65-F5344CB8AC3E}">
        <p14:creationId xmlns:p14="http://schemas.microsoft.com/office/powerpoint/2010/main" val="2413216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a:t>Mer informasjon</a:t>
            </a:r>
          </a:p>
        </p:txBody>
      </p:sp>
      <p:sp>
        <p:nvSpPr>
          <p:cNvPr id="8" name="Plassholder for innhold 7"/>
          <p:cNvSpPr>
            <a:spLocks noGrp="1"/>
          </p:cNvSpPr>
          <p:nvPr>
            <p:ph idx="1"/>
          </p:nvPr>
        </p:nvSpPr>
        <p:spPr>
          <a:xfrm>
            <a:off x="695326" y="1491916"/>
            <a:ext cx="9469438" cy="4600909"/>
          </a:xfrm>
        </p:spPr>
        <p:txBody>
          <a:bodyPr/>
          <a:lstStyle/>
          <a:p>
            <a:r>
              <a:rPr lang="nb-NO" dirty="0"/>
              <a:t>For mer informasjon, fullstendig spørreskjema samt mulighet for reservasjon, se Oslo kommunes nettsider.</a:t>
            </a:r>
          </a:p>
          <a:p>
            <a:r>
              <a:rPr lang="nb-NO" dirty="0"/>
              <a:t>Spørsmål? Ta kontakt på trivsel1-4@ude.oslo.kommune.no</a:t>
            </a:r>
          </a:p>
        </p:txBody>
      </p:sp>
      <p:sp>
        <p:nvSpPr>
          <p:cNvPr id="2" name="Plassholder for dato 1"/>
          <p:cNvSpPr>
            <a:spLocks noGrp="1"/>
          </p:cNvSpPr>
          <p:nvPr>
            <p:ph type="dt" sz="half" idx="10"/>
          </p:nvPr>
        </p:nvSpPr>
        <p:spPr/>
        <p:txBody>
          <a:bodyPr/>
          <a:lstStyle/>
          <a:p>
            <a:fld id="{F29D7420-2B41-5A47-8224-27AB9025098A}" type="datetime1">
              <a:rPr lang="nb-NO" smtClean="0"/>
              <a:t>04.09.2019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20</a:t>
            </a:fld>
            <a:endParaRPr lang="nb-NO"/>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0264" y="3029750"/>
            <a:ext cx="4259430" cy="2841039"/>
          </a:xfrm>
          <a:prstGeom prst="rect">
            <a:avLst/>
          </a:prstGeom>
        </p:spPr>
      </p:pic>
    </p:spTree>
    <p:extLst>
      <p:ext uri="{BB962C8B-B14F-4D97-AF65-F5344CB8AC3E}">
        <p14:creationId xmlns:p14="http://schemas.microsoft.com/office/powerpoint/2010/main" val="1620471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720001"/>
            <a:ext cx="9469438" cy="740499"/>
          </a:xfrm>
        </p:spPr>
        <p:txBody>
          <a:bodyPr/>
          <a:lstStyle/>
          <a:p>
            <a:r>
              <a:rPr lang="nb-NO" dirty="0"/>
              <a:t>Læringsbrett på Bryn skole</a:t>
            </a:r>
          </a:p>
        </p:txBody>
      </p:sp>
      <p:sp>
        <p:nvSpPr>
          <p:cNvPr id="3" name="Plassholder for innhold 2"/>
          <p:cNvSpPr>
            <a:spLocks noGrp="1"/>
          </p:cNvSpPr>
          <p:nvPr>
            <p:ph idx="1"/>
          </p:nvPr>
        </p:nvSpPr>
        <p:spPr>
          <a:xfrm>
            <a:off x="695326" y="1460500"/>
            <a:ext cx="9469438" cy="4632325"/>
          </a:xfrm>
        </p:spPr>
        <p:txBody>
          <a:bodyPr/>
          <a:lstStyle/>
          <a:p>
            <a:r>
              <a:rPr lang="nb-NO" dirty="0"/>
              <a:t>Læringsbrett fra mai 2019</a:t>
            </a:r>
          </a:p>
          <a:p>
            <a:r>
              <a:rPr lang="nb-NO" dirty="0"/>
              <a:t>Ansatte under opplæring</a:t>
            </a:r>
          </a:p>
          <a:p>
            <a:r>
              <a:rPr lang="nb-NO" dirty="0"/>
              <a:t>Brettene kan etter hvert tas med hjem, da skal de tas med på skolen fulladet hver dag. </a:t>
            </a:r>
          </a:p>
          <a:p>
            <a:r>
              <a:rPr lang="nb-NO" dirty="0"/>
              <a:t>Ladere må passes på</a:t>
            </a:r>
          </a:p>
          <a:p>
            <a:r>
              <a:rPr lang="nb-NO" dirty="0"/>
              <a:t>Tilpasset opplæring og nettbrett</a:t>
            </a:r>
          </a:p>
          <a:p>
            <a:r>
              <a:rPr lang="nb-NO" dirty="0"/>
              <a:t>Bruk av læringsbrett er en måte å lære på, ikke en erstatning for bøker eller annet læringsformer.  </a:t>
            </a:r>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04.09.2019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21</a:t>
            </a:fld>
            <a:endParaRPr lang="nb-NO"/>
          </a:p>
        </p:txBody>
      </p:sp>
    </p:spTree>
    <p:extLst>
      <p:ext uri="{BB962C8B-B14F-4D97-AF65-F5344CB8AC3E}">
        <p14:creationId xmlns:p14="http://schemas.microsoft.com/office/powerpoint/2010/main" val="680235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CD1A60D-DB44-0749-AE29-4712892B2B84}" type="datetime1">
              <a:rPr lang="nb-NO" smtClean="0"/>
              <a:t>04.09.2019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22</a:t>
            </a:fld>
            <a:endParaRPr lang="nb-NO"/>
          </a:p>
        </p:txBody>
      </p:sp>
      <p:sp>
        <p:nvSpPr>
          <p:cNvPr id="4" name="Rektangel 3"/>
          <p:cNvSpPr/>
          <p:nvPr/>
        </p:nvSpPr>
        <p:spPr>
          <a:xfrm>
            <a:off x="774700" y="-5515342"/>
            <a:ext cx="11671300" cy="2308324"/>
          </a:xfrm>
          <a:prstGeom prst="rect">
            <a:avLst/>
          </a:prstGeom>
        </p:spPr>
        <p:txBody>
          <a:bodyPr wrap="square">
            <a:spAutoFit/>
          </a:bodyPr>
          <a:lstStyle/>
          <a:p>
            <a:pPr algn="r" fontAlgn="base"/>
            <a:r>
              <a:rPr lang="nb-NO" dirty="0">
                <a:latin typeface="Times New Roman" panose="02020603050405020304" pitchFamily="18" charset="0"/>
              </a:rPr>
              <a:t> </a:t>
            </a:r>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p:txBody>
      </p:sp>
      <p:sp>
        <p:nvSpPr>
          <p:cNvPr id="5" name="Rektangel 4"/>
          <p:cNvSpPr/>
          <p:nvPr/>
        </p:nvSpPr>
        <p:spPr>
          <a:xfrm>
            <a:off x="-55564" y="358928"/>
            <a:ext cx="11899900" cy="5416868"/>
          </a:xfrm>
          <a:prstGeom prst="rect">
            <a:avLst/>
          </a:prstGeom>
        </p:spPr>
        <p:txBody>
          <a:bodyPr wrap="square">
            <a:spAutoFit/>
          </a:bodyPr>
          <a:lstStyle/>
          <a:p>
            <a:pPr lvl="0" fontAlgn="base">
              <a:spcBef>
                <a:spcPts val="1800"/>
              </a:spcBef>
              <a:buSzPct val="100000"/>
            </a:pPr>
            <a:r>
              <a:rPr lang="nb-NO" sz="2000" b="1" u="sng" dirty="0">
                <a:solidFill>
                  <a:srgbClr val="000000"/>
                </a:solidFill>
                <a:latin typeface="Calibri" panose="020F0502020204030204" pitchFamily="34" charset="0"/>
              </a:rPr>
              <a:t>  Punkter </a:t>
            </a:r>
            <a:r>
              <a:rPr lang="nb-NO" sz="2000" b="1" u="sng" dirty="0" err="1">
                <a:solidFill>
                  <a:srgbClr val="000000"/>
                </a:solidFill>
                <a:latin typeface="Calibri" panose="020F0502020204030204" pitchFamily="34" charset="0"/>
              </a:rPr>
              <a:t>fre</a:t>
            </a:r>
            <a:r>
              <a:rPr lang="nb-NO" sz="2000" b="1" u="sng" dirty="0">
                <a:solidFill>
                  <a:srgbClr val="000000"/>
                </a:solidFill>
                <a:latin typeface="Calibri" panose="020F0502020204030204" pitchFamily="34" charset="0"/>
              </a:rPr>
              <a:t> kontrakten vedrærende læringsbrett: </a:t>
            </a:r>
            <a:endParaRPr lang="nb-NO" u="sng" dirty="0">
              <a:solidFill>
                <a:srgbClr val="000000"/>
              </a:solidFill>
              <a:latin typeface="Calibri" panose="020F0502020204030204" pitchFamily="34" charset="0"/>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3. Installasjon og service:</a:t>
            </a:r>
            <a:r>
              <a:rPr lang="nb-NO" dirty="0">
                <a:solidFill>
                  <a:srgbClr val="000000"/>
                </a:solidFill>
                <a:latin typeface="Calibri" panose="020F0502020204030204" pitchFamily="34" charset="0"/>
              </a:rPr>
              <a:t> </a:t>
            </a:r>
            <a:r>
              <a:rPr lang="nb-NO" dirty="0">
                <a:solidFill>
                  <a:srgbClr val="000000"/>
                </a:solidFill>
              </a:rPr>
              <a:t> </a:t>
            </a:r>
            <a:r>
              <a:rPr lang="nb-NO" dirty="0">
                <a:solidFill>
                  <a:srgbClr val="000000"/>
                </a:solidFill>
                <a:latin typeface="Calibri" panose="020F0502020204030204" pitchFamily="34" charset="0"/>
              </a:rPr>
              <a:t>Av sikkerhetsmessige årsaker er det kun Bryn skole som kan foreta installasjoner og service på utstyret. </a:t>
            </a:r>
            <a:endParaRPr lang="nb-NO" dirty="0">
              <a:solidFill>
                <a:srgbClr val="000000"/>
              </a:solidFill>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4. Forpliktelser – mislighold:</a:t>
            </a:r>
            <a:r>
              <a:rPr lang="nb-NO" dirty="0">
                <a:solidFill>
                  <a:srgbClr val="000000"/>
                </a:solidFill>
                <a:latin typeface="Calibri" panose="020F0502020204030204" pitchFamily="34" charset="0"/>
              </a:rPr>
              <a:t> Det er kun låntakeren som kan være bruker. Låntaker er til enhver tid ansvarlig for forsvarlig bruk, transport og oppbevaring, og kan heller ikke overdra/låne utstyret til andre. Dersom låntaker misligholder avtalen kan rektor si den opp. Utstyret må da returneres skolen. Som mislighold regnes blant annet at låntaker ikke ivaretar og sikrer utstyret på en forsvarlig måte.</a:t>
            </a:r>
            <a:endParaRPr lang="nb-NO" dirty="0">
              <a:solidFill>
                <a:srgbClr val="000000"/>
              </a:solidFill>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5. Tap - skade:</a:t>
            </a:r>
            <a:r>
              <a:rPr lang="nb-NO" dirty="0">
                <a:solidFill>
                  <a:srgbClr val="000000"/>
                </a:solidFill>
                <a:latin typeface="Calibri" panose="020F0502020204030204" pitchFamily="34" charset="0"/>
              </a:rPr>
              <a:t> Tap og/eller skade meldes umiddelbart til Bryn skole. </a:t>
            </a:r>
            <a:endParaRPr lang="nb-NO" dirty="0">
              <a:solidFill>
                <a:srgbClr val="000000"/>
              </a:solidFill>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6. Erstatning: </a:t>
            </a:r>
            <a:r>
              <a:rPr lang="nb-NO" dirty="0">
                <a:solidFill>
                  <a:srgbClr val="000000"/>
                </a:solidFill>
                <a:latin typeface="Calibri" panose="020F0502020204030204" pitchFamily="34" charset="0"/>
              </a:rPr>
              <a:t> Ved skade på eller tap av utstyr gjelder vanlige erstatningsrettslige regler. Dersom låntaker har opptrådt forsettlig vil skolen kreve full erstatning. Ved uaktsomhet begrenses erstatningsansvaret til 25 % av utstyrets verdi eller 25 % av kostnadene ved reparasjon.  </a:t>
            </a:r>
            <a:endParaRPr lang="nb-NO" dirty="0">
              <a:solidFill>
                <a:srgbClr val="000000"/>
              </a:solidFill>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7. Utlånets varighet:</a:t>
            </a:r>
            <a:r>
              <a:rPr lang="nb-NO" dirty="0">
                <a:solidFill>
                  <a:srgbClr val="000000"/>
                </a:solidFill>
                <a:latin typeface="Calibri" panose="020F0502020204030204" pitchFamily="34" charset="0"/>
              </a:rPr>
              <a:t> Når behovet for utstyret ikke lenger er tilstede, returneres dette til Bryn skole. Ved permisjon eller bytte av skole returneres utstyret til Bryn skole. </a:t>
            </a:r>
            <a:endParaRPr lang="nb-NO" dirty="0">
              <a:solidFill>
                <a:srgbClr val="000000"/>
              </a:solidFill>
            </a:endParaRPr>
          </a:p>
          <a:p>
            <a:pPr marL="216000" lvl="0" indent="-216000">
              <a:spcBef>
                <a:spcPts val="1800"/>
              </a:spcBef>
              <a:buSzPct val="100000"/>
              <a:buBlip>
                <a:blip r:embed="rId2"/>
              </a:buBlip>
            </a:pPr>
            <a:endParaRPr lang="nb-NO" sz="2000" dirty="0">
              <a:solidFill>
                <a:srgbClr val="000000"/>
              </a:solidFill>
            </a:endParaRPr>
          </a:p>
        </p:txBody>
      </p:sp>
    </p:spTree>
    <p:extLst>
      <p:ext uri="{BB962C8B-B14F-4D97-AF65-F5344CB8AC3E}">
        <p14:creationId xmlns:p14="http://schemas.microsoft.com/office/powerpoint/2010/main" val="1950894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CD1A60D-DB44-0749-AE29-4712892B2B84}" type="datetime1">
              <a:rPr lang="nb-NO" smtClean="0"/>
              <a:t>04.09.2019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23</a:t>
            </a:fld>
            <a:endParaRPr lang="nb-NO"/>
          </a:p>
        </p:txBody>
      </p:sp>
      <p:sp>
        <p:nvSpPr>
          <p:cNvPr id="4" name="Rektangel 3"/>
          <p:cNvSpPr/>
          <p:nvPr/>
        </p:nvSpPr>
        <p:spPr>
          <a:xfrm>
            <a:off x="914400" y="444500"/>
            <a:ext cx="10795000" cy="5016758"/>
          </a:xfrm>
          <a:prstGeom prst="rect">
            <a:avLst/>
          </a:prstGeom>
        </p:spPr>
        <p:txBody>
          <a:bodyPr wrap="square">
            <a:spAutoFit/>
          </a:bodyPr>
          <a:lstStyle/>
          <a:p>
            <a:endParaRPr lang="nb-NO" sz="2000" dirty="0">
              <a:solidFill>
                <a:srgbClr val="000000"/>
              </a:solidFill>
              <a:latin typeface="Century Gothic" panose="020B0502020202020204" pitchFamily="34" charset="0"/>
            </a:endParaRPr>
          </a:p>
          <a:p>
            <a:r>
              <a:rPr lang="nb-NO" sz="2000" dirty="0">
                <a:solidFill>
                  <a:srgbClr val="000000"/>
                </a:solidFill>
                <a:latin typeface="Century Gothic" panose="020B0502020202020204" pitchFamily="34" charset="0"/>
              </a:rPr>
              <a:t> </a:t>
            </a:r>
            <a:r>
              <a:rPr lang="nb-NO" sz="2000" b="1" dirty="0">
                <a:solidFill>
                  <a:srgbClr val="000000"/>
                </a:solidFill>
                <a:latin typeface="Century Gothic" panose="020B0502020202020204" pitchFamily="34" charset="0"/>
              </a:rPr>
              <a:t>Bryns læringsbrett-regler </a:t>
            </a:r>
          </a:p>
          <a:p>
            <a:endParaRPr lang="nb-NO" sz="2000" dirty="0">
              <a:solidFill>
                <a:srgbClr val="000000"/>
              </a:solidFill>
              <a:latin typeface="Century Gothic" panose="020B0502020202020204" pitchFamily="34" charset="0"/>
            </a:endParaRPr>
          </a:p>
          <a:p>
            <a:r>
              <a:rPr lang="nb-NO" sz="2000" dirty="0">
                <a:solidFill>
                  <a:srgbClr val="000000"/>
                </a:solidFill>
                <a:latin typeface="Century Gothic" panose="020B0502020202020204" pitchFamily="34" charset="0"/>
              </a:rPr>
              <a:t>1. Vi lader læringsbrettet hjemme hver dag, slik at vi har nok strøm til å jobbe med den på skolen. </a:t>
            </a:r>
          </a:p>
          <a:p>
            <a:r>
              <a:rPr lang="nb-NO" sz="2000" dirty="0">
                <a:solidFill>
                  <a:srgbClr val="000000"/>
                </a:solidFill>
                <a:latin typeface="Century Gothic" panose="020B0502020202020204" pitchFamily="34" charset="0"/>
              </a:rPr>
              <a:t>2. Vi følger alltid beskjeden om «eple opp». </a:t>
            </a:r>
          </a:p>
          <a:p>
            <a:r>
              <a:rPr lang="nb-NO" sz="2000" dirty="0">
                <a:solidFill>
                  <a:srgbClr val="000000"/>
                </a:solidFill>
                <a:latin typeface="Century Gothic" panose="020B0502020202020204" pitchFamily="34" charset="0"/>
              </a:rPr>
              <a:t>3. Vi spiser og drikker aldri i nærheten av læringsbrettet. </a:t>
            </a:r>
          </a:p>
          <a:p>
            <a:r>
              <a:rPr lang="nb-NO" sz="2000" dirty="0">
                <a:solidFill>
                  <a:srgbClr val="000000"/>
                </a:solidFill>
                <a:latin typeface="Century Gothic" panose="020B0502020202020204" pitchFamily="34" charset="0"/>
              </a:rPr>
              <a:t>4. Vi bærer alltid læringsbrettet med begge hendene og går forsiktig. </a:t>
            </a:r>
          </a:p>
          <a:p>
            <a:r>
              <a:rPr lang="nb-NO" sz="2000" dirty="0">
                <a:solidFill>
                  <a:srgbClr val="000000"/>
                </a:solidFill>
                <a:latin typeface="Century Gothic" panose="020B0502020202020204" pitchFamily="34" charset="0"/>
              </a:rPr>
              <a:t>5. Vi legger aldri fra oss læringsbrettet på gulvet eller andre steder der det kan bli ødelagt. </a:t>
            </a:r>
          </a:p>
          <a:p>
            <a:r>
              <a:rPr lang="nb-NO" sz="2000" dirty="0">
                <a:solidFill>
                  <a:srgbClr val="000000"/>
                </a:solidFill>
                <a:latin typeface="Century Gothic" panose="020B0502020202020204" pitchFamily="34" charset="0"/>
              </a:rPr>
              <a:t>6. Vi ber alltid om lov før vi tar bilde eller video av andre. </a:t>
            </a:r>
          </a:p>
          <a:p>
            <a:r>
              <a:rPr lang="nb-NO" sz="2000" dirty="0">
                <a:solidFill>
                  <a:srgbClr val="000000"/>
                </a:solidFill>
                <a:latin typeface="Century Gothic" panose="020B0502020202020204" pitchFamily="34" charset="0"/>
              </a:rPr>
              <a:t>7. Vi ber alltid om lov før vi sender med </a:t>
            </a:r>
            <a:r>
              <a:rPr lang="nb-NO" sz="2000" dirty="0" err="1">
                <a:solidFill>
                  <a:srgbClr val="000000"/>
                </a:solidFill>
                <a:latin typeface="Century Gothic" panose="020B0502020202020204" pitchFamily="34" charset="0"/>
              </a:rPr>
              <a:t>AirDrop</a:t>
            </a:r>
            <a:r>
              <a:rPr lang="nb-NO" sz="2000" dirty="0">
                <a:solidFill>
                  <a:srgbClr val="000000"/>
                </a:solidFill>
                <a:latin typeface="Century Gothic" panose="020B0502020202020204" pitchFamily="34" charset="0"/>
              </a:rPr>
              <a:t>. </a:t>
            </a:r>
          </a:p>
          <a:p>
            <a:r>
              <a:rPr lang="nb-NO" sz="2000" dirty="0">
                <a:solidFill>
                  <a:srgbClr val="000000"/>
                </a:solidFill>
                <a:latin typeface="Century Gothic" panose="020B0502020202020204" pitchFamily="34" charset="0"/>
              </a:rPr>
              <a:t>8. Vi ber alltid om lov før vi går inn på andre nettsteder enn vi har fått beskjed om.</a:t>
            </a:r>
          </a:p>
          <a:p>
            <a:r>
              <a:rPr lang="nb-NO" sz="2000" dirty="0">
                <a:solidFill>
                  <a:srgbClr val="000000"/>
                </a:solidFill>
                <a:latin typeface="Century Gothic" panose="020B0502020202020204" pitchFamily="34" charset="0"/>
              </a:rPr>
              <a:t>9. Vi låner ikke andres læringsbrett. </a:t>
            </a:r>
          </a:p>
          <a:p>
            <a:r>
              <a:rPr lang="nb-NO" sz="2000" dirty="0">
                <a:solidFill>
                  <a:srgbClr val="000000"/>
                </a:solidFill>
                <a:latin typeface="Century Gothic" panose="020B0502020202020204" pitchFamily="34" charset="0"/>
              </a:rPr>
              <a:t>10. Vi bruker aldri læringsbrettet når vi er på AKS, unntatt når det er avtalt i forbindelse med lekser eller kurs. </a:t>
            </a:r>
          </a:p>
        </p:txBody>
      </p:sp>
      <p:pic>
        <p:nvPicPr>
          <p:cNvPr id="5" name="Bilde 4"/>
          <p:cNvPicPr>
            <a:picLocks noChangeAspect="1"/>
          </p:cNvPicPr>
          <p:nvPr/>
        </p:nvPicPr>
        <p:blipFill>
          <a:blip r:embed="rId2"/>
          <a:stretch>
            <a:fillRect/>
          </a:stretch>
        </p:blipFill>
        <p:spPr>
          <a:xfrm>
            <a:off x="4557712" y="5168900"/>
            <a:ext cx="2847975" cy="1600200"/>
          </a:xfrm>
          <a:prstGeom prst="rect">
            <a:avLst/>
          </a:prstGeom>
        </p:spPr>
      </p:pic>
    </p:spTree>
    <p:extLst>
      <p:ext uri="{BB962C8B-B14F-4D97-AF65-F5344CB8AC3E}">
        <p14:creationId xmlns:p14="http://schemas.microsoft.com/office/powerpoint/2010/main" val="1744991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Aktivitetsskolen – AKS </a:t>
            </a:r>
          </a:p>
        </p:txBody>
      </p:sp>
      <p:sp>
        <p:nvSpPr>
          <p:cNvPr id="3" name="Plassholder for innhold 2"/>
          <p:cNvSpPr>
            <a:spLocks noGrp="1"/>
          </p:cNvSpPr>
          <p:nvPr>
            <p:ph sz="half" idx="1"/>
          </p:nvPr>
        </p:nvSpPr>
        <p:spPr>
          <a:xfrm>
            <a:off x="152400" y="1312979"/>
            <a:ext cx="9177388" cy="4889257"/>
          </a:xfrm>
        </p:spPr>
        <p:txBody>
          <a:bodyPr/>
          <a:lstStyle/>
          <a:p>
            <a:pPr marL="215900" indent="-215900"/>
            <a:r>
              <a:rPr lang="nb-NO" dirty="0"/>
              <a:t>AKS er et aktivitetstilbud før og etter skoletid. </a:t>
            </a:r>
          </a:p>
          <a:p>
            <a:pPr marL="215900" indent="-215900"/>
            <a:r>
              <a:rPr lang="nb-NO" dirty="0"/>
              <a:t>For elever på 1.-4. trinn, og elever opp til 7. trinn med særskilte behov. </a:t>
            </a:r>
          </a:p>
          <a:p>
            <a:pPr marL="215900" indent="-215900"/>
            <a:r>
              <a:rPr lang="nb-NO" dirty="0"/>
              <a:t>Åpnet 1. august. </a:t>
            </a:r>
          </a:p>
          <a:p>
            <a:pPr marL="215900" indent="-215900"/>
            <a:r>
              <a:rPr lang="nb-NO" dirty="0"/>
              <a:t>Elektronisk søknadsskjema på Oslo kommunes nettsider.</a:t>
            </a:r>
          </a:p>
          <a:p>
            <a:pPr marL="215900" indent="-215900"/>
            <a:r>
              <a:rPr lang="nb-NO" dirty="0" err="1"/>
              <a:t>Læringsstøttende</a:t>
            </a:r>
            <a:r>
              <a:rPr lang="nb-NO" dirty="0"/>
              <a:t> arena som skal bidra til faglig, emosjonell, sosial og fysisk utvikling for elevene.  Vi på Bryn Aktivitetsskole ønsker i samarbeid med skolen å stimulere elevenes utvikling, fordype deres kunnskaper og erfaringer og gi en meningsfull fritid og et sosialt fellesskap og tilhørighet til Bryn og Bryns lange tradisjoner som et hyggelig sted å vokse opp!  Vi legger vekt på at alle blir inkludert i fellesskapet og mener at alle får et bedre miljø når ingen er utenfor.</a:t>
            </a:r>
          </a:p>
        </p:txBody>
      </p:sp>
      <p:sp>
        <p:nvSpPr>
          <p:cNvPr id="5" name="Plassholder for dato 4"/>
          <p:cNvSpPr>
            <a:spLocks noGrp="1"/>
          </p:cNvSpPr>
          <p:nvPr>
            <p:ph type="dt" sz="half" idx="10"/>
          </p:nvPr>
        </p:nvSpPr>
        <p:spPr/>
        <p:txBody>
          <a:bodyPr/>
          <a:lstStyle/>
          <a:p>
            <a:fld id="{81931E7B-50BA-9449-91F9-9A9201D90364}" type="datetime1">
              <a:rPr lang="nb-NO" smtClean="0"/>
              <a:t>04.09.2019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24</a:t>
            </a:fld>
            <a:endParaRPr lang="nb-NO"/>
          </a:p>
        </p:txBody>
      </p:sp>
      <p:pic>
        <p:nvPicPr>
          <p:cNvPr id="8" name="Bilde 7"/>
          <p:cNvPicPr>
            <a:picLocks noChangeAspect="1"/>
          </p:cNvPicPr>
          <p:nvPr/>
        </p:nvPicPr>
        <p:blipFill>
          <a:blip r:embed="rId2"/>
          <a:stretch>
            <a:fillRect/>
          </a:stretch>
        </p:blipFill>
        <p:spPr>
          <a:xfrm>
            <a:off x="9329788" y="282212"/>
            <a:ext cx="2105504" cy="1986773"/>
          </a:xfrm>
          <a:prstGeom prst="rect">
            <a:avLst/>
          </a:prstGeom>
        </p:spPr>
      </p:pic>
    </p:spTree>
    <p:extLst>
      <p:ext uri="{BB962C8B-B14F-4D97-AF65-F5344CB8AC3E}">
        <p14:creationId xmlns:p14="http://schemas.microsoft.com/office/powerpoint/2010/main" val="2921287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5" y="720001"/>
            <a:ext cx="10801349" cy="803999"/>
          </a:xfrm>
        </p:spPr>
        <p:txBody>
          <a:bodyPr/>
          <a:lstStyle/>
          <a:p>
            <a:r>
              <a:rPr lang="nb-NO" dirty="0"/>
              <a:t>Organisering:</a:t>
            </a:r>
          </a:p>
        </p:txBody>
      </p:sp>
      <p:sp>
        <p:nvSpPr>
          <p:cNvPr id="3" name="Plassholder for innhold 2"/>
          <p:cNvSpPr>
            <a:spLocks noGrp="1"/>
          </p:cNvSpPr>
          <p:nvPr>
            <p:ph sz="half" idx="1"/>
          </p:nvPr>
        </p:nvSpPr>
        <p:spPr>
          <a:xfrm>
            <a:off x="983192" y="1540933"/>
            <a:ext cx="9461500" cy="4060826"/>
          </a:xfrm>
        </p:spPr>
        <p:txBody>
          <a:bodyPr/>
          <a:lstStyle/>
          <a:p>
            <a:r>
              <a:rPr lang="nb-NO" dirty="0"/>
              <a:t>Aktivitetsskolen Bryn har i skoleåret 2019/20 ca. 240 barn. 1.trinn kaller vi "Base Blå".  De holder til ved inngang E.  </a:t>
            </a:r>
          </a:p>
          <a:p>
            <a:r>
              <a:rPr lang="nb-NO" dirty="0"/>
              <a:t>2. trinn har lokaler i "Huset" som er det gule huset til høyre på skolegården.  </a:t>
            </a:r>
          </a:p>
          <a:p>
            <a:r>
              <a:rPr lang="nb-NO" dirty="0"/>
              <a:t>"Villaen" er huset til venstre, nærmest inngang E, er vår </a:t>
            </a:r>
            <a:r>
              <a:rPr lang="nb-NO" dirty="0" err="1"/>
              <a:t>byomfattende</a:t>
            </a:r>
            <a:r>
              <a:rPr lang="nb-NO" dirty="0"/>
              <a:t> gruppe.  </a:t>
            </a:r>
          </a:p>
          <a:p>
            <a:r>
              <a:rPr lang="nb-NO" dirty="0"/>
              <a:t>3.trinn kaller vi "Base grønn" og 4. trinn kaller vi "Base gul". Disse to basene holder til på oversiden av administrasjonsbygget, ved øvre skolegård.</a:t>
            </a:r>
          </a:p>
          <a:p>
            <a:endParaRPr lang="nb-NO" dirty="0"/>
          </a:p>
        </p:txBody>
      </p:sp>
      <p:sp>
        <p:nvSpPr>
          <p:cNvPr id="5" name="Plassholder for dato 4"/>
          <p:cNvSpPr>
            <a:spLocks noGrp="1"/>
          </p:cNvSpPr>
          <p:nvPr>
            <p:ph type="dt" sz="half" idx="10"/>
          </p:nvPr>
        </p:nvSpPr>
        <p:spPr/>
        <p:txBody>
          <a:bodyPr/>
          <a:lstStyle/>
          <a:p>
            <a:fld id="{81931E7B-50BA-9449-91F9-9A9201D90364}" type="datetime1">
              <a:rPr lang="nb-NO" smtClean="0"/>
              <a:t>04.09.2019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25</a:t>
            </a:fld>
            <a:endParaRPr lang="nb-NO"/>
          </a:p>
        </p:txBody>
      </p:sp>
      <p:pic>
        <p:nvPicPr>
          <p:cNvPr id="7" name="Bilde 6"/>
          <p:cNvPicPr>
            <a:picLocks noChangeAspect="1"/>
          </p:cNvPicPr>
          <p:nvPr/>
        </p:nvPicPr>
        <p:blipFill>
          <a:blip r:embed="rId2"/>
          <a:stretch>
            <a:fillRect/>
          </a:stretch>
        </p:blipFill>
        <p:spPr>
          <a:xfrm>
            <a:off x="345944" y="4731423"/>
            <a:ext cx="2030144" cy="2017951"/>
          </a:xfrm>
          <a:prstGeom prst="rect">
            <a:avLst/>
          </a:prstGeom>
        </p:spPr>
      </p:pic>
      <p:sp>
        <p:nvSpPr>
          <p:cNvPr id="9" name="Avrundet rektangel 8"/>
          <p:cNvSpPr/>
          <p:nvPr/>
        </p:nvSpPr>
        <p:spPr>
          <a:xfrm>
            <a:off x="9765621" y="4825300"/>
            <a:ext cx="2342390" cy="198578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400" dirty="0"/>
              <a:t>Base Blå:      1.trinn</a:t>
            </a:r>
          </a:p>
          <a:p>
            <a:r>
              <a:rPr lang="nb-NO" sz="1400" dirty="0"/>
              <a:t>Huset: 	   2.trinn</a:t>
            </a:r>
          </a:p>
          <a:p>
            <a:r>
              <a:rPr lang="nb-NO" sz="1400" dirty="0"/>
              <a:t>Base Grønn: 3.trinn</a:t>
            </a:r>
          </a:p>
          <a:p>
            <a:r>
              <a:rPr lang="nb-NO" sz="1400" dirty="0"/>
              <a:t>Base Gul: 	    4.trinn</a:t>
            </a:r>
          </a:p>
          <a:p>
            <a:r>
              <a:rPr lang="nb-NO" sz="1400" dirty="0"/>
              <a:t>Villaen: </a:t>
            </a:r>
            <a:r>
              <a:rPr lang="nb-NO" sz="1400" dirty="0" err="1"/>
              <a:t>Byomfattende</a:t>
            </a:r>
            <a:r>
              <a:rPr lang="nb-NO" sz="1400" dirty="0"/>
              <a:t> gruppe.</a:t>
            </a:r>
          </a:p>
        </p:txBody>
      </p:sp>
    </p:spTree>
    <p:extLst>
      <p:ext uri="{BB962C8B-B14F-4D97-AF65-F5344CB8AC3E}">
        <p14:creationId xmlns:p14="http://schemas.microsoft.com/office/powerpoint/2010/main" val="1968863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Kommunikasjon:</a:t>
            </a:r>
          </a:p>
        </p:txBody>
      </p:sp>
      <p:sp>
        <p:nvSpPr>
          <p:cNvPr id="3" name="Plassholder for innhold 2"/>
          <p:cNvSpPr>
            <a:spLocks noGrp="1"/>
          </p:cNvSpPr>
          <p:nvPr>
            <p:ph sz="half" idx="1"/>
          </p:nvPr>
        </p:nvSpPr>
        <p:spPr>
          <a:xfrm>
            <a:off x="695324" y="2032000"/>
            <a:ext cx="8143876" cy="4060826"/>
          </a:xfrm>
        </p:spPr>
        <p:txBody>
          <a:bodyPr/>
          <a:lstStyle/>
          <a:p>
            <a:r>
              <a:rPr lang="nb-NO" dirty="0"/>
              <a:t>Vi ønsker å ha et godt samarbeid med dere til beste for elevene.  Dersom det er noe dere lurer på: Snakk med personalet på AKS -1.tr (base Blå), baseleder Kusum Lata eller meg.  Spør oss dersom noe er uklart.  Vi vil samarbeide med dere om å gi barna en trygg og god hverdag.  - Hjelp oss gjerne å bli bedre!</a:t>
            </a:r>
          </a:p>
          <a:p>
            <a:r>
              <a:rPr lang="nb-NO" dirty="0"/>
              <a:t>Når ringer vi dere? Hvis barnet har slått seg, er lei seg eller har hatt en tung dag, eller dersom det er noe vi trenger å få avklart.  Fortrinnsvis er det baseleder som skal ha kontakten dersom det er noe som har skjedd.</a:t>
            </a:r>
          </a:p>
        </p:txBody>
      </p:sp>
      <p:sp>
        <p:nvSpPr>
          <p:cNvPr id="5" name="Plassholder for dato 4"/>
          <p:cNvSpPr>
            <a:spLocks noGrp="1"/>
          </p:cNvSpPr>
          <p:nvPr>
            <p:ph type="dt" sz="half" idx="10"/>
          </p:nvPr>
        </p:nvSpPr>
        <p:spPr/>
        <p:txBody>
          <a:bodyPr/>
          <a:lstStyle/>
          <a:p>
            <a:fld id="{81931E7B-50BA-9449-91F9-9A9201D90364}" type="datetime1">
              <a:rPr lang="nb-NO" smtClean="0"/>
              <a:t>04.09.2019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26</a:t>
            </a:fld>
            <a:endParaRPr lang="nb-NO"/>
          </a:p>
        </p:txBody>
      </p:sp>
      <p:pic>
        <p:nvPicPr>
          <p:cNvPr id="7" name="Bilde 6"/>
          <p:cNvPicPr>
            <a:picLocks noChangeAspect="1"/>
          </p:cNvPicPr>
          <p:nvPr/>
        </p:nvPicPr>
        <p:blipFill>
          <a:blip r:embed="rId2"/>
          <a:stretch>
            <a:fillRect/>
          </a:stretch>
        </p:blipFill>
        <p:spPr>
          <a:xfrm>
            <a:off x="8561916" y="41275"/>
            <a:ext cx="2305050" cy="1990725"/>
          </a:xfrm>
          <a:prstGeom prst="rect">
            <a:avLst/>
          </a:prstGeom>
        </p:spPr>
      </p:pic>
      <p:pic>
        <p:nvPicPr>
          <p:cNvPr id="8" name="Bilde 7"/>
          <p:cNvPicPr>
            <a:picLocks noChangeAspect="1"/>
          </p:cNvPicPr>
          <p:nvPr/>
        </p:nvPicPr>
        <p:blipFill rotWithShape="1">
          <a:blip r:embed="rId3"/>
          <a:srcRect b="8817"/>
          <a:stretch/>
        </p:blipFill>
        <p:spPr>
          <a:xfrm>
            <a:off x="9946216" y="2508417"/>
            <a:ext cx="2200275" cy="1893358"/>
          </a:xfrm>
          <a:prstGeom prst="rect">
            <a:avLst/>
          </a:prstGeom>
        </p:spPr>
      </p:pic>
      <p:pic>
        <p:nvPicPr>
          <p:cNvPr id="9" name="Bilde 8"/>
          <p:cNvPicPr>
            <a:picLocks noChangeAspect="1"/>
          </p:cNvPicPr>
          <p:nvPr/>
        </p:nvPicPr>
        <p:blipFill>
          <a:blip r:embed="rId4"/>
          <a:stretch>
            <a:fillRect/>
          </a:stretch>
        </p:blipFill>
        <p:spPr>
          <a:xfrm>
            <a:off x="9085792" y="4607984"/>
            <a:ext cx="1478158" cy="1478158"/>
          </a:xfrm>
          <a:prstGeom prst="rect">
            <a:avLst/>
          </a:prstGeom>
        </p:spPr>
      </p:pic>
    </p:spTree>
    <p:extLst>
      <p:ext uri="{BB962C8B-B14F-4D97-AF65-F5344CB8AC3E}">
        <p14:creationId xmlns:p14="http://schemas.microsoft.com/office/powerpoint/2010/main" val="1512400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Informasjon:</a:t>
            </a:r>
          </a:p>
        </p:txBody>
      </p:sp>
      <p:sp>
        <p:nvSpPr>
          <p:cNvPr id="3" name="Plassholder for innhold 2"/>
          <p:cNvSpPr>
            <a:spLocks noGrp="1"/>
          </p:cNvSpPr>
          <p:nvPr>
            <p:ph sz="half" idx="1"/>
          </p:nvPr>
        </p:nvSpPr>
        <p:spPr>
          <a:xfrm>
            <a:off x="695324" y="2032000"/>
            <a:ext cx="7839075" cy="4060826"/>
          </a:xfrm>
        </p:spPr>
        <p:txBody>
          <a:bodyPr/>
          <a:lstStyle/>
          <a:p>
            <a:r>
              <a:rPr lang="nb-NO" u="sng" dirty="0"/>
              <a:t>Oslo kommunes nettsider</a:t>
            </a:r>
            <a:r>
              <a:rPr lang="nb-NO" dirty="0"/>
              <a:t>: Her melder dere barnet av og på AKS og endrer plass.  Her ligger også mye viktig informasjon.  NB! </a:t>
            </a:r>
            <a:r>
              <a:rPr lang="nb-NO" u="sng" dirty="0"/>
              <a:t>Det er nå kun anledning til å bytte fra heltid til deltid to ganger i året, med virkning fra 1. januar eller 1. august.  </a:t>
            </a:r>
          </a:p>
          <a:p>
            <a:r>
              <a:rPr lang="nb-NO" b="1" dirty="0"/>
              <a:t>Fristen</a:t>
            </a:r>
            <a:r>
              <a:rPr lang="nb-NO" dirty="0"/>
              <a:t> for å endre er 1. desember og 1.juli.  For informasjon om priser; se Oslo kommunes nettsider.  </a:t>
            </a:r>
          </a:p>
          <a:p>
            <a:r>
              <a:rPr lang="nb-NO" dirty="0"/>
              <a:t>Informasjon finner dere også på Bryn skoles nettsider, i månedsplaner fra AKS.  Vi sender dere også mailer og SMS dersom det er noe viktig.</a:t>
            </a:r>
          </a:p>
        </p:txBody>
      </p:sp>
      <p:sp>
        <p:nvSpPr>
          <p:cNvPr id="5" name="Plassholder for dato 4"/>
          <p:cNvSpPr>
            <a:spLocks noGrp="1"/>
          </p:cNvSpPr>
          <p:nvPr>
            <p:ph type="dt" sz="half" idx="10"/>
          </p:nvPr>
        </p:nvSpPr>
        <p:spPr/>
        <p:txBody>
          <a:bodyPr/>
          <a:lstStyle/>
          <a:p>
            <a:fld id="{81931E7B-50BA-9449-91F9-9A9201D90364}" type="datetime1">
              <a:rPr lang="nb-NO" smtClean="0"/>
              <a:t>04.09.2019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27</a:t>
            </a:fld>
            <a:endParaRPr lang="nb-NO"/>
          </a:p>
        </p:txBody>
      </p:sp>
      <p:pic>
        <p:nvPicPr>
          <p:cNvPr id="7" name="Bilde 6"/>
          <p:cNvPicPr>
            <a:picLocks noChangeAspect="1"/>
          </p:cNvPicPr>
          <p:nvPr/>
        </p:nvPicPr>
        <p:blipFill>
          <a:blip r:embed="rId2"/>
          <a:stretch>
            <a:fillRect/>
          </a:stretch>
        </p:blipFill>
        <p:spPr>
          <a:xfrm>
            <a:off x="8564565" y="4858767"/>
            <a:ext cx="3627434" cy="1932599"/>
          </a:xfrm>
          <a:prstGeom prst="rect">
            <a:avLst/>
          </a:prstGeom>
        </p:spPr>
      </p:pic>
    </p:spTree>
    <p:extLst>
      <p:ext uri="{BB962C8B-B14F-4D97-AF65-F5344CB8AC3E}">
        <p14:creationId xmlns:p14="http://schemas.microsoft.com/office/powerpoint/2010/main" val="3335392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Heltid eller deltid:</a:t>
            </a:r>
          </a:p>
        </p:txBody>
      </p:sp>
      <p:sp>
        <p:nvSpPr>
          <p:cNvPr id="3" name="Plassholder for innhold 2"/>
          <p:cNvSpPr>
            <a:spLocks noGrp="1"/>
          </p:cNvSpPr>
          <p:nvPr>
            <p:ph sz="half" idx="1"/>
          </p:nvPr>
        </p:nvSpPr>
        <p:spPr>
          <a:xfrm>
            <a:off x="695325" y="2032000"/>
            <a:ext cx="9461500" cy="4060826"/>
          </a:xfrm>
        </p:spPr>
        <p:txBody>
          <a:bodyPr/>
          <a:lstStyle/>
          <a:p>
            <a:r>
              <a:rPr lang="nb-NO" dirty="0"/>
              <a:t>Når barnet har heltidsplass kan barnet være på AKS/skole fra 07.30-17.00 i alle ukedager.  Tiden før skolen begynner kaller vi morgenåpning.  I tillegg kan ditt barn være på AKS alle dager i skolens ferier, med unntak av juli.  Da er AKS stengt.</a:t>
            </a:r>
          </a:p>
          <a:p>
            <a:r>
              <a:rPr lang="nb-NO" dirty="0"/>
              <a:t>En deltidsplass er gratis.  Ved deltidsplass deltar ditt barn kun på AKS mandag, tirsdag, onsdag og torsdag 13.30-16.00, fredag 13.30-15.30 samt to dager i hver av skolens ferier.  Barnet kommer da ikke på morgenåpning, men møter rett på skolen </a:t>
            </a:r>
            <a:r>
              <a:rPr lang="nb-NO" dirty="0" err="1"/>
              <a:t>kl</a:t>
            </a:r>
            <a:r>
              <a:rPr lang="nb-NO" dirty="0"/>
              <a:t> 08.30.</a:t>
            </a:r>
          </a:p>
          <a:p>
            <a:pPr marL="215900" indent="-215900"/>
            <a:r>
              <a:rPr lang="nb-NO" b="1" dirty="0"/>
              <a:t>Planleggingsdager/inneklemte fridager</a:t>
            </a:r>
            <a:r>
              <a:rPr lang="nb-NO" dirty="0"/>
              <a:t> i skoleåret: Halv dag. Men vi har sagt at valgdagen i år skal være full dag for alle.</a:t>
            </a:r>
          </a:p>
          <a:p>
            <a:endParaRPr lang="nb-NO" dirty="0"/>
          </a:p>
        </p:txBody>
      </p:sp>
      <p:sp>
        <p:nvSpPr>
          <p:cNvPr id="5" name="Plassholder for dato 4"/>
          <p:cNvSpPr>
            <a:spLocks noGrp="1"/>
          </p:cNvSpPr>
          <p:nvPr>
            <p:ph type="dt" sz="half" idx="10"/>
          </p:nvPr>
        </p:nvSpPr>
        <p:spPr/>
        <p:txBody>
          <a:bodyPr/>
          <a:lstStyle/>
          <a:p>
            <a:fld id="{81931E7B-50BA-9449-91F9-9A9201D90364}" type="datetime1">
              <a:rPr lang="nb-NO" smtClean="0"/>
              <a:t>04.09.2019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28</a:t>
            </a:fld>
            <a:endParaRPr lang="nb-NO"/>
          </a:p>
        </p:txBody>
      </p:sp>
    </p:spTree>
    <p:extLst>
      <p:ext uri="{BB962C8B-B14F-4D97-AF65-F5344CB8AC3E}">
        <p14:creationId xmlns:p14="http://schemas.microsoft.com/office/powerpoint/2010/main" val="1843956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Varme og fornuftige klær:</a:t>
            </a:r>
          </a:p>
        </p:txBody>
      </p:sp>
      <p:sp>
        <p:nvSpPr>
          <p:cNvPr id="10" name="Flowchart: Connector 9">
            <a:extLst>
              <a:ext uri="{FF2B5EF4-FFF2-40B4-BE49-F238E27FC236}">
                <a16:creationId xmlns:a16="http://schemas.microsoft.com/office/drawing/2014/main" id="{309F481C-A35F-4811-8FD1-1BB5011A5C1A}"/>
              </a:ext>
            </a:extLst>
          </p:cNvPr>
          <p:cNvSpPr/>
          <p:nvPr/>
        </p:nvSpPr>
        <p:spPr>
          <a:xfrm>
            <a:off x="3342341" y="3215342"/>
            <a:ext cx="629023" cy="621552"/>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sz="half" idx="1"/>
          </p:nvPr>
        </p:nvSpPr>
        <p:spPr>
          <a:xfrm>
            <a:off x="695325" y="1659467"/>
            <a:ext cx="6376893" cy="4060826"/>
          </a:xfrm>
        </p:spPr>
        <p:txBody>
          <a:bodyPr/>
          <a:lstStyle/>
          <a:p>
            <a:pPr marL="215900" indent="-215900"/>
            <a:r>
              <a:rPr lang="nb-NO" dirty="0"/>
              <a:t>Vi vil at dere foreldre passer på at elevene har skiftetøy tilgjengelig til enhver tid.</a:t>
            </a:r>
          </a:p>
          <a:p>
            <a:pPr marL="215900" indent="-215900"/>
            <a:r>
              <a:rPr lang="nb-NO" dirty="0"/>
              <a:t>Vi vil at elevene er kledd etter været: Det er lurt med ullsokker om vinteren –to tynne er varmere enn en tykk.  Forede gummistøvler er lurt om vinteren. Regntøy.  Vinterklær som tåler vann, vind og lek.</a:t>
            </a:r>
          </a:p>
          <a:p>
            <a:pPr marL="215900" indent="-215900"/>
            <a:r>
              <a:rPr lang="nb-NO" dirty="0"/>
              <a:t>Hjelp oss å unngå merkepress: Vi kan prøve å snakke mer om funksjon og svare barna klokt. </a:t>
            </a:r>
          </a:p>
        </p:txBody>
      </p:sp>
      <p:pic>
        <p:nvPicPr>
          <p:cNvPr id="7" name="Picture 7" descr="Barn som leker på AKS ">
            <a:extLst>
              <a:ext uri="{FF2B5EF4-FFF2-40B4-BE49-F238E27FC236}">
                <a16:creationId xmlns:a16="http://schemas.microsoft.com/office/drawing/2014/main" id="{7BF5EC3B-3A5E-4E55-B418-4D980217752F}"/>
              </a:ext>
            </a:extLst>
          </p:cNvPr>
          <p:cNvPicPr>
            <a:picLocks noGrp="1" noChangeAspect="1"/>
          </p:cNvPicPr>
          <p:nvPr>
            <p:ph sz="half" idx="2"/>
          </p:nvPr>
        </p:nvPicPr>
        <p:blipFill>
          <a:blip r:embed="rId2"/>
          <a:stretch>
            <a:fillRect/>
          </a:stretch>
        </p:blipFill>
        <p:spPr>
          <a:xfrm>
            <a:off x="7628467" y="1271293"/>
            <a:ext cx="3478742" cy="2594633"/>
          </a:xfrm>
          <a:prstGeom prst="rect">
            <a:avLst/>
          </a:prstGeom>
        </p:spPr>
      </p:pic>
      <p:sp>
        <p:nvSpPr>
          <p:cNvPr id="5" name="Plassholder for dato 4"/>
          <p:cNvSpPr>
            <a:spLocks noGrp="1"/>
          </p:cNvSpPr>
          <p:nvPr>
            <p:ph type="dt" sz="half" idx="10"/>
          </p:nvPr>
        </p:nvSpPr>
        <p:spPr/>
        <p:txBody>
          <a:bodyPr/>
          <a:lstStyle/>
          <a:p>
            <a:fld id="{81931E7B-50BA-9449-91F9-9A9201D90364}" type="datetime1">
              <a:rPr lang="nb-NO" smtClean="0"/>
              <a:t>04.09.2019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29</a:t>
            </a:fld>
            <a:endParaRPr lang="nb-NO"/>
          </a:p>
        </p:txBody>
      </p:sp>
    </p:spTree>
    <p:extLst>
      <p:ext uri="{BB962C8B-B14F-4D97-AF65-F5344CB8AC3E}">
        <p14:creationId xmlns:p14="http://schemas.microsoft.com/office/powerpoint/2010/main" val="2230358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5048-7501-4D72-95B1-3BF259A351EA}"/>
              </a:ext>
            </a:extLst>
          </p:cNvPr>
          <p:cNvSpPr>
            <a:spLocks noGrp="1"/>
          </p:cNvSpPr>
          <p:nvPr>
            <p:ph type="title"/>
          </p:nvPr>
        </p:nvSpPr>
        <p:spPr/>
        <p:txBody>
          <a:bodyPr/>
          <a:lstStyle/>
          <a:p>
            <a:r>
              <a:rPr lang="nb-NO" dirty="0"/>
              <a:t>Hva og hvordan skal elevene lære?</a:t>
            </a:r>
          </a:p>
        </p:txBody>
      </p:sp>
      <p:sp>
        <p:nvSpPr>
          <p:cNvPr id="3" name="Content Placeholder 2">
            <a:extLst>
              <a:ext uri="{FF2B5EF4-FFF2-40B4-BE49-F238E27FC236}">
                <a16:creationId xmlns:a16="http://schemas.microsoft.com/office/drawing/2014/main" id="{F18B6E20-7668-4E33-82D6-EF52A7725468}"/>
              </a:ext>
            </a:extLst>
          </p:cNvPr>
          <p:cNvSpPr>
            <a:spLocks noGrp="1"/>
          </p:cNvSpPr>
          <p:nvPr>
            <p:ph sz="half" idx="1"/>
          </p:nvPr>
        </p:nvSpPr>
        <p:spPr/>
        <p:txBody>
          <a:bodyPr/>
          <a:lstStyle/>
          <a:p>
            <a:pPr marL="215900" indent="-215900"/>
            <a:r>
              <a:rPr lang="nb-NO" dirty="0"/>
              <a:t>Barna skal lære seg grunnleggende ferdigheter de første skoleårene </a:t>
            </a:r>
          </a:p>
          <a:p>
            <a:pPr marL="215900" indent="-215900"/>
            <a:r>
              <a:rPr lang="nb-NO" dirty="0"/>
              <a:t>De skal også lære seg å samarbeide, lytte til hverandre, uttrykke sine tanker og meninger og være en god klassevenn. </a:t>
            </a:r>
          </a:p>
          <a:p>
            <a:pPr marL="215900" indent="-215900"/>
            <a:r>
              <a:rPr lang="nb-NO" dirty="0"/>
              <a:t>Barnas nysgjerrighet, spontanitet og glede over å utforske verdsettes, oppmuntres og brukes i opplæringen. </a:t>
            </a:r>
          </a:p>
        </p:txBody>
      </p:sp>
      <p:pic>
        <p:nvPicPr>
          <p:cNvPr id="7" name="Picture 7">
            <a:extLst>
              <a:ext uri="{FF2B5EF4-FFF2-40B4-BE49-F238E27FC236}">
                <a16:creationId xmlns:a16="http://schemas.microsoft.com/office/drawing/2014/main" id="{CD6BB5D6-D106-4318-B094-23E65A32BFE8}"/>
              </a:ext>
            </a:extLst>
          </p:cNvPr>
          <p:cNvPicPr>
            <a:picLocks noGrp="1" noChangeAspect="1"/>
          </p:cNvPicPr>
          <p:nvPr>
            <p:ph sz="half" idx="2"/>
          </p:nvPr>
        </p:nvPicPr>
        <p:blipFill>
          <a:blip r:embed="rId2"/>
          <a:stretch>
            <a:fillRect/>
          </a:stretch>
        </p:blipFill>
        <p:spPr>
          <a:xfrm>
            <a:off x="7129742" y="1972422"/>
            <a:ext cx="3238500" cy="2581275"/>
          </a:xfrm>
          <a:prstGeom prst="rect">
            <a:avLst/>
          </a:prstGeom>
        </p:spPr>
      </p:pic>
      <p:sp>
        <p:nvSpPr>
          <p:cNvPr id="5" name="Date Placeholder 4">
            <a:extLst>
              <a:ext uri="{FF2B5EF4-FFF2-40B4-BE49-F238E27FC236}">
                <a16:creationId xmlns:a16="http://schemas.microsoft.com/office/drawing/2014/main" id="{86B0B07E-41C6-45A9-8E6B-7143AFA81584}"/>
              </a:ext>
            </a:extLst>
          </p:cNvPr>
          <p:cNvSpPr>
            <a:spLocks noGrp="1"/>
          </p:cNvSpPr>
          <p:nvPr>
            <p:ph type="dt" sz="half" idx="10"/>
          </p:nvPr>
        </p:nvSpPr>
        <p:spPr/>
        <p:txBody>
          <a:bodyPr/>
          <a:lstStyle/>
          <a:p>
            <a:fld id="{81931E7B-50BA-9449-91F9-9A9201D90364}" type="datetime1">
              <a:rPr lang="nb-NO" smtClean="0"/>
              <a:t>04.09.2019</a:t>
            </a:fld>
            <a:endParaRPr lang="nb-NO"/>
          </a:p>
        </p:txBody>
      </p:sp>
      <p:sp>
        <p:nvSpPr>
          <p:cNvPr id="6" name="Slide Number Placeholder 5">
            <a:extLst>
              <a:ext uri="{FF2B5EF4-FFF2-40B4-BE49-F238E27FC236}">
                <a16:creationId xmlns:a16="http://schemas.microsoft.com/office/drawing/2014/main" id="{19C827BD-A118-4253-A9D0-1CD85F7DF208}"/>
              </a:ext>
            </a:extLst>
          </p:cNvPr>
          <p:cNvSpPr>
            <a:spLocks noGrp="1"/>
          </p:cNvSpPr>
          <p:nvPr>
            <p:ph type="sldNum" sz="quarter" idx="12"/>
          </p:nvPr>
        </p:nvSpPr>
        <p:spPr/>
        <p:txBody>
          <a:bodyPr/>
          <a:lstStyle/>
          <a:p>
            <a:fld id="{8ACEFDFC-287E-0A4D-81A7-6CC8C070690D}" type="slidenum">
              <a:rPr lang="nb-NO" smtClean="0"/>
              <a:t>3</a:t>
            </a:fld>
            <a:endParaRPr lang="nb-NO"/>
          </a:p>
        </p:txBody>
      </p:sp>
    </p:spTree>
    <p:extLst>
      <p:ext uri="{BB962C8B-B14F-4D97-AF65-F5344CB8AC3E}">
        <p14:creationId xmlns:p14="http://schemas.microsoft.com/office/powerpoint/2010/main" val="3877300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Tilbud:</a:t>
            </a:r>
          </a:p>
        </p:txBody>
      </p:sp>
      <p:sp>
        <p:nvSpPr>
          <p:cNvPr id="3" name="Plassholder for innhold 2"/>
          <p:cNvSpPr>
            <a:spLocks noGrp="1"/>
          </p:cNvSpPr>
          <p:nvPr>
            <p:ph sz="half" idx="1"/>
          </p:nvPr>
        </p:nvSpPr>
        <p:spPr>
          <a:xfrm>
            <a:off x="695325" y="2489200"/>
            <a:ext cx="9461500" cy="4060826"/>
          </a:xfrm>
        </p:spPr>
        <p:txBody>
          <a:bodyPr/>
          <a:lstStyle/>
          <a:p>
            <a:r>
              <a:rPr lang="nb-NO" dirty="0"/>
              <a:t>Serverer tre varme måltider i uken: Mandag, onsdag og fredag.  Barna veldig glad i maten!</a:t>
            </a:r>
          </a:p>
          <a:p>
            <a:r>
              <a:rPr lang="nb-NO" dirty="0"/>
              <a:t>Torsdag er vi ofte på tur.  Prøver å finne på berikende opplevelser.  Vi vil at de skal få vært i naturen, besøkt museer mm.</a:t>
            </a:r>
          </a:p>
          <a:p>
            <a:r>
              <a:rPr lang="nb-NO" dirty="0"/>
              <a:t>Ønsker å starte noen gratis tilbud til elevene basert på flinke folk som vi har, eller samarbeidspartnere som kan tilby .  2.trinn skal starte opp sjakkgruppe.  4.trinn får kodekurs, mm.</a:t>
            </a:r>
          </a:p>
          <a:p>
            <a:r>
              <a:rPr lang="nb-NO" dirty="0"/>
              <a:t>Ønsker å jobbe mye med sang, spill, leker og bygge vennskap og sosiale relasjoner.</a:t>
            </a:r>
          </a:p>
          <a:p>
            <a:r>
              <a:rPr lang="nb-NO" dirty="0"/>
              <a:t>Se månedsplanene og skriv i ranselpost for informasjon.</a:t>
            </a:r>
          </a:p>
        </p:txBody>
      </p:sp>
      <p:sp>
        <p:nvSpPr>
          <p:cNvPr id="5" name="Plassholder for dato 4"/>
          <p:cNvSpPr>
            <a:spLocks noGrp="1"/>
          </p:cNvSpPr>
          <p:nvPr>
            <p:ph type="dt" sz="half" idx="10"/>
          </p:nvPr>
        </p:nvSpPr>
        <p:spPr/>
        <p:txBody>
          <a:bodyPr/>
          <a:lstStyle/>
          <a:p>
            <a:fld id="{81931E7B-50BA-9449-91F9-9A9201D90364}" type="datetime1">
              <a:rPr lang="nb-NO" smtClean="0"/>
              <a:t>04.09.2019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30</a:t>
            </a:fld>
            <a:endParaRPr lang="nb-NO"/>
          </a:p>
        </p:txBody>
      </p:sp>
      <p:pic>
        <p:nvPicPr>
          <p:cNvPr id="7" name="Bilde 6"/>
          <p:cNvPicPr>
            <a:picLocks noChangeAspect="1"/>
          </p:cNvPicPr>
          <p:nvPr/>
        </p:nvPicPr>
        <p:blipFill rotWithShape="1">
          <a:blip r:embed="rId2"/>
          <a:srcRect b="8260"/>
          <a:stretch/>
        </p:blipFill>
        <p:spPr>
          <a:xfrm>
            <a:off x="7667625" y="42500"/>
            <a:ext cx="4524375" cy="2446700"/>
          </a:xfrm>
          <a:prstGeom prst="rect">
            <a:avLst/>
          </a:prstGeom>
        </p:spPr>
      </p:pic>
    </p:spTree>
    <p:extLst>
      <p:ext uri="{BB962C8B-B14F-4D97-AF65-F5344CB8AC3E}">
        <p14:creationId xmlns:p14="http://schemas.microsoft.com/office/powerpoint/2010/main" val="81548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Samarbeid mellom hjem og skole </a:t>
            </a:r>
          </a:p>
        </p:txBody>
      </p:sp>
      <p:sp>
        <p:nvSpPr>
          <p:cNvPr id="7" name="Flowchart: Connector 6">
            <a:extLst>
              <a:ext uri="{FF2B5EF4-FFF2-40B4-BE49-F238E27FC236}">
                <a16:creationId xmlns:a16="http://schemas.microsoft.com/office/drawing/2014/main" id="{E76D9354-DC64-40EB-BCEF-3F88827FFC23}"/>
              </a:ext>
            </a:extLst>
          </p:cNvPr>
          <p:cNvSpPr/>
          <p:nvPr/>
        </p:nvSpPr>
        <p:spPr>
          <a:xfrm>
            <a:off x="3013635" y="2318871"/>
            <a:ext cx="629023" cy="621552"/>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innhold 3"/>
          <p:cNvSpPr>
            <a:spLocks noGrp="1"/>
          </p:cNvSpPr>
          <p:nvPr>
            <p:ph sz="half" idx="2"/>
          </p:nvPr>
        </p:nvSpPr>
        <p:spPr>
          <a:solidFill>
            <a:schemeClr val="accent6"/>
          </a:solidFill>
        </p:spPr>
        <p:txBody>
          <a:bodyPr/>
          <a:lstStyle/>
          <a:p>
            <a:pPr marL="0" indent="0">
              <a:buNone/>
            </a:pPr>
            <a:r>
              <a:rPr lang="nb-NO" b="1" dirty="0"/>
              <a:t>Samarbeidsorganer:</a:t>
            </a:r>
          </a:p>
          <a:p>
            <a:pPr marL="215900" indent="-215900"/>
            <a:r>
              <a:rPr lang="nb-NO" dirty="0">
                <a:ea typeface="+mn-lt"/>
                <a:cs typeface="+mn-lt"/>
              </a:rPr>
              <a:t>Foreldrekontakter i hver klasse </a:t>
            </a:r>
            <a:endParaRPr lang="nb-NO" dirty="0"/>
          </a:p>
          <a:p>
            <a:pPr marL="215900" indent="-215900"/>
            <a:r>
              <a:rPr lang="nb-NO" dirty="0"/>
              <a:t>FAU (Foreldrerådets arbeidsutvalg) </a:t>
            </a:r>
          </a:p>
          <a:p>
            <a:pPr marL="215900" indent="-215900"/>
            <a:r>
              <a:rPr lang="nb-NO" dirty="0">
                <a:ea typeface="+mn-lt"/>
                <a:cs typeface="+mn-lt"/>
              </a:rPr>
              <a:t>Driftsstyret </a:t>
            </a:r>
            <a:endParaRPr lang="nb-NO" dirty="0"/>
          </a:p>
          <a:p>
            <a:pPr marL="215900" indent="-215900"/>
            <a:r>
              <a:rPr lang="nb-NO" dirty="0"/>
              <a:t>SMU (Skolemiljøutvalg)</a:t>
            </a:r>
          </a:p>
          <a:p>
            <a:pPr marL="215900" indent="-215900">
              <a:buChar char="•"/>
            </a:pPr>
            <a:endParaRPr lang="nb-NO" dirty="0"/>
          </a:p>
          <a:p>
            <a:pPr marL="0" indent="0">
              <a:buNone/>
            </a:pPr>
            <a:endParaRPr lang="nb-NO" dirty="0"/>
          </a:p>
        </p:txBody>
      </p:sp>
      <p:sp>
        <p:nvSpPr>
          <p:cNvPr id="3" name="Plassholder for innhold 2"/>
          <p:cNvSpPr>
            <a:spLocks noGrp="1"/>
          </p:cNvSpPr>
          <p:nvPr>
            <p:ph sz="half" idx="1"/>
          </p:nvPr>
        </p:nvSpPr>
        <p:spPr>
          <a:xfrm>
            <a:off x="911972" y="1679510"/>
            <a:ext cx="5181600" cy="4413316"/>
          </a:xfrm>
        </p:spPr>
        <p:txBody>
          <a:bodyPr/>
          <a:lstStyle/>
          <a:p>
            <a:pPr marL="215900" indent="-215900"/>
            <a:r>
              <a:rPr lang="nb-NO" dirty="0"/>
              <a:t>Et godt samarbeid mellom hjemmet og skolen er viktig for elevenes utvikling og trivsel på skolen. </a:t>
            </a:r>
          </a:p>
          <a:p>
            <a:pPr marL="215900" indent="-215900"/>
            <a:r>
              <a:rPr lang="nb-NO" dirty="0"/>
              <a:t>Dere inviteres til å bidra på skolen og AKS.  </a:t>
            </a:r>
          </a:p>
          <a:p>
            <a:pPr marL="215900" indent="-215900"/>
            <a:r>
              <a:rPr lang="nb-NO" dirty="0"/>
              <a:t>Dere kan ha innflytelse. </a:t>
            </a:r>
          </a:p>
          <a:p>
            <a:pPr marL="215900" indent="-215900"/>
            <a:r>
              <a:rPr lang="nb-NO" dirty="0"/>
              <a:t>Det er forventet at foresatte følger med på ukeplan, lekser og annen informasjon. Gjør dette gjerne sammen med elevene. </a:t>
            </a:r>
          </a:p>
          <a:p>
            <a:pPr marL="215900" indent="-215900"/>
            <a:r>
              <a:rPr lang="nb-NO" dirty="0"/>
              <a:t>Ta kontakt hvis du lurer på noe eller hvis du har informasjon du mener vi trenger.</a:t>
            </a:r>
          </a:p>
          <a:p>
            <a:pPr marL="215900" indent="-215900"/>
            <a:endParaRPr lang="nb-NO" dirty="0"/>
          </a:p>
        </p:txBody>
      </p:sp>
      <p:sp>
        <p:nvSpPr>
          <p:cNvPr id="5" name="Plassholder for dato 4"/>
          <p:cNvSpPr>
            <a:spLocks noGrp="1"/>
          </p:cNvSpPr>
          <p:nvPr>
            <p:ph type="dt" sz="half" idx="10"/>
          </p:nvPr>
        </p:nvSpPr>
        <p:spPr/>
        <p:txBody>
          <a:bodyPr/>
          <a:lstStyle/>
          <a:p>
            <a:fld id="{81931E7B-50BA-9449-91F9-9A9201D90364}" type="datetime1">
              <a:rPr lang="nb-NO" smtClean="0"/>
              <a:t>04.09.2019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31</a:t>
            </a:fld>
            <a:endParaRPr lang="nb-NO"/>
          </a:p>
        </p:txBody>
      </p:sp>
    </p:spTree>
    <p:extLst>
      <p:ext uri="{BB962C8B-B14F-4D97-AF65-F5344CB8AC3E}">
        <p14:creationId xmlns:p14="http://schemas.microsoft.com/office/powerpoint/2010/main" val="4131807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720002"/>
            <a:ext cx="9469438" cy="670260"/>
          </a:xfrm>
        </p:spPr>
        <p:txBody>
          <a:bodyPr/>
          <a:lstStyle/>
          <a:p>
            <a:r>
              <a:rPr lang="nb-NO" dirty="0"/>
              <a:t>Kontaktinformasjon / klasselister</a:t>
            </a:r>
          </a:p>
        </p:txBody>
      </p:sp>
      <p:sp>
        <p:nvSpPr>
          <p:cNvPr id="3" name="Plassholder for innhold 2"/>
          <p:cNvSpPr>
            <a:spLocks noGrp="1"/>
          </p:cNvSpPr>
          <p:nvPr>
            <p:ph idx="1"/>
          </p:nvPr>
        </p:nvSpPr>
        <p:spPr>
          <a:xfrm>
            <a:off x="695326" y="1530220"/>
            <a:ext cx="9469438" cy="4562605"/>
          </a:xfrm>
        </p:spPr>
        <p:txBody>
          <a:bodyPr/>
          <a:lstStyle/>
          <a:p>
            <a:endParaRPr lang="nb-NO" dirty="0"/>
          </a:p>
          <a:p>
            <a:r>
              <a:rPr lang="nb-NO" dirty="0"/>
              <a:t>Etter en totalvurdering av til dels kryssende hensyn, har Utdanningsetaten kommet frem til at det bør innføres en hovedregel i Osloskolen om at klasselister ikke skal deles ut til foresatte. </a:t>
            </a:r>
          </a:p>
          <a:p>
            <a:r>
              <a:rPr lang="nb-NO" dirty="0"/>
              <a:t>Tillitsvalgte for skolens elever eller foresatte, eksempel FAU-kontakt, klassekontakt eller leder av elevrådet, kan få listene til bruk i sitt arbeid som tillitsvalgt, uten at dokumentet av den grunn mister sin status som et internt dokument. Tillitsvalgte kan imidlertid ikke dele informasjonen fra listene med andre, eksempel med andre foresatte. Vedlagt følger skriv </a:t>
            </a:r>
            <a:r>
              <a:rPr lang="nb-NO" i="1" dirty="0"/>
              <a:t>"Viktig informasjon til tillitsvalgte om bruk av informasjon på klasselisten" </a:t>
            </a:r>
            <a:r>
              <a:rPr lang="nb-NO" dirty="0"/>
              <a:t>som må gis til de tillitsvalgte som får tilgang til listene. </a:t>
            </a:r>
          </a:p>
          <a:p>
            <a:r>
              <a:rPr lang="nb-NO" dirty="0"/>
              <a:t>Når FAU-kontakt er valgt bør vedkommende ta få kontaktinformasjon av alle foresatte samt samtykke til deling i foreldregruppa.</a:t>
            </a:r>
          </a:p>
        </p:txBody>
      </p:sp>
      <p:sp>
        <p:nvSpPr>
          <p:cNvPr id="4" name="Plassholder for dato 3"/>
          <p:cNvSpPr>
            <a:spLocks noGrp="1"/>
          </p:cNvSpPr>
          <p:nvPr>
            <p:ph type="dt" sz="half" idx="10"/>
          </p:nvPr>
        </p:nvSpPr>
        <p:spPr/>
        <p:txBody>
          <a:bodyPr/>
          <a:lstStyle/>
          <a:p>
            <a:fld id="{C20DE0DF-BE6B-D248-92A9-54242D212695}" type="datetime1">
              <a:rPr lang="nb-NO" smtClean="0"/>
              <a:t>04.09.2019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32</a:t>
            </a:fld>
            <a:endParaRPr lang="nb-NO"/>
          </a:p>
        </p:txBody>
      </p:sp>
    </p:spTree>
    <p:extLst>
      <p:ext uri="{BB962C8B-B14F-4D97-AF65-F5344CB8AC3E}">
        <p14:creationId xmlns:p14="http://schemas.microsoft.com/office/powerpoint/2010/main" val="3711284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E193D-84B6-4C47-B443-AF2429D31E0C}"/>
              </a:ext>
            </a:extLst>
          </p:cNvPr>
          <p:cNvSpPr>
            <a:spLocks noGrp="1"/>
          </p:cNvSpPr>
          <p:nvPr>
            <p:ph type="title"/>
          </p:nvPr>
        </p:nvSpPr>
        <p:spPr/>
        <p:txBody>
          <a:bodyPr/>
          <a:lstStyle/>
          <a:p>
            <a:r>
              <a:rPr lang="nb-NO" dirty="0"/>
              <a:t>Informasjon fra skolen </a:t>
            </a:r>
          </a:p>
        </p:txBody>
      </p:sp>
      <p:sp>
        <p:nvSpPr>
          <p:cNvPr id="3" name="Content Placeholder 2">
            <a:extLst>
              <a:ext uri="{FF2B5EF4-FFF2-40B4-BE49-F238E27FC236}">
                <a16:creationId xmlns:a16="http://schemas.microsoft.com/office/drawing/2014/main" id="{BF67421C-6F4D-4FFE-9393-C1A5F04306E0}"/>
              </a:ext>
            </a:extLst>
          </p:cNvPr>
          <p:cNvSpPr>
            <a:spLocks noGrp="1"/>
          </p:cNvSpPr>
          <p:nvPr>
            <p:ph sz="half" idx="1"/>
          </p:nvPr>
        </p:nvSpPr>
        <p:spPr/>
        <p:txBody>
          <a:bodyPr/>
          <a:lstStyle/>
          <a:p>
            <a:pPr marL="215900" indent="-215900"/>
            <a:r>
              <a:rPr lang="nb-NO" b="1" dirty="0"/>
              <a:t>"Skolemelding": </a:t>
            </a:r>
            <a:r>
              <a:rPr lang="nb-NO" dirty="0"/>
              <a:t>Osloskolen har en egen app der du kan sende og få meldinger fra barnets lærer, og du kan melde fravær for barnet. </a:t>
            </a:r>
          </a:p>
          <a:p>
            <a:pPr marL="215900" indent="-215900"/>
            <a:r>
              <a:rPr lang="nb-NO" b="1" dirty="0"/>
              <a:t>Nettsider: </a:t>
            </a:r>
            <a:r>
              <a:rPr lang="nb-NO" dirty="0"/>
              <a:t>Nyheter og informasjon fra skolen. </a:t>
            </a:r>
          </a:p>
          <a:p>
            <a:pPr marL="215900" indent="-215900"/>
            <a:r>
              <a:rPr lang="nb-NO" b="1" dirty="0"/>
              <a:t>Skoleplattform Oslo: </a:t>
            </a:r>
            <a:r>
              <a:rPr lang="nb-NO" dirty="0"/>
              <a:t>Logg inn fra nettsidene til fraværsoversikt, oversikt over fag og vurderinger, lese skolens beskjeder på PC. </a:t>
            </a:r>
          </a:p>
        </p:txBody>
      </p:sp>
      <p:pic>
        <p:nvPicPr>
          <p:cNvPr id="7" name="Picture 7" descr="Et bilde som inneholder skjermbilde&#10;&#10;Beskrivelse som er generert med høy visshet">
            <a:extLst>
              <a:ext uri="{FF2B5EF4-FFF2-40B4-BE49-F238E27FC236}">
                <a16:creationId xmlns:a16="http://schemas.microsoft.com/office/drawing/2014/main" id="{53E0AD4B-FBFF-4D71-B112-B230875C85C7}"/>
              </a:ext>
            </a:extLst>
          </p:cNvPr>
          <p:cNvPicPr>
            <a:picLocks noGrp="1" noChangeAspect="1"/>
          </p:cNvPicPr>
          <p:nvPr>
            <p:ph sz="half" idx="2"/>
          </p:nvPr>
        </p:nvPicPr>
        <p:blipFill>
          <a:blip r:embed="rId2"/>
          <a:stretch>
            <a:fillRect/>
          </a:stretch>
        </p:blipFill>
        <p:spPr>
          <a:xfrm>
            <a:off x="7764337" y="2032000"/>
            <a:ext cx="2283073" cy="4060826"/>
          </a:xfrm>
          <a:prstGeom prst="rect">
            <a:avLst/>
          </a:prstGeom>
        </p:spPr>
      </p:pic>
      <p:sp>
        <p:nvSpPr>
          <p:cNvPr id="5" name="Date Placeholder 4">
            <a:extLst>
              <a:ext uri="{FF2B5EF4-FFF2-40B4-BE49-F238E27FC236}">
                <a16:creationId xmlns:a16="http://schemas.microsoft.com/office/drawing/2014/main" id="{96B36FEC-1E64-46BA-A896-152CBE2667F8}"/>
              </a:ext>
            </a:extLst>
          </p:cNvPr>
          <p:cNvSpPr>
            <a:spLocks noGrp="1"/>
          </p:cNvSpPr>
          <p:nvPr>
            <p:ph type="dt" sz="half" idx="10"/>
          </p:nvPr>
        </p:nvSpPr>
        <p:spPr/>
        <p:txBody>
          <a:bodyPr/>
          <a:lstStyle/>
          <a:p>
            <a:fld id="{81931E7B-50BA-9449-91F9-9A9201D90364}" type="datetime1">
              <a:rPr lang="nb-NO" smtClean="0"/>
              <a:t>04.09.2019</a:t>
            </a:fld>
            <a:endParaRPr lang="nb-NO"/>
          </a:p>
        </p:txBody>
      </p:sp>
      <p:sp>
        <p:nvSpPr>
          <p:cNvPr id="6" name="Slide Number Placeholder 5">
            <a:extLst>
              <a:ext uri="{FF2B5EF4-FFF2-40B4-BE49-F238E27FC236}">
                <a16:creationId xmlns:a16="http://schemas.microsoft.com/office/drawing/2014/main" id="{B377CE91-4D0A-4B60-8706-4B44BB7052F3}"/>
              </a:ext>
            </a:extLst>
          </p:cNvPr>
          <p:cNvSpPr>
            <a:spLocks noGrp="1"/>
          </p:cNvSpPr>
          <p:nvPr>
            <p:ph type="sldNum" sz="quarter" idx="12"/>
          </p:nvPr>
        </p:nvSpPr>
        <p:spPr/>
        <p:txBody>
          <a:bodyPr/>
          <a:lstStyle/>
          <a:p>
            <a:fld id="{8ACEFDFC-287E-0A4D-81A7-6CC8C070690D}" type="slidenum">
              <a:rPr lang="nb-NO" smtClean="0"/>
              <a:t>33</a:t>
            </a:fld>
            <a:endParaRPr lang="nb-NO"/>
          </a:p>
        </p:txBody>
      </p:sp>
    </p:spTree>
    <p:extLst>
      <p:ext uri="{BB962C8B-B14F-4D97-AF65-F5344CB8AC3E}">
        <p14:creationId xmlns:p14="http://schemas.microsoft.com/office/powerpoint/2010/main" val="222710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Et bilde som inneholder person, bygning, bakke, bilvei&#10;&#10;Beskrivelse som er generert med svært høy visshet">
            <a:extLst>
              <a:ext uri="{FF2B5EF4-FFF2-40B4-BE49-F238E27FC236}">
                <a16:creationId xmlns:a16="http://schemas.microsoft.com/office/drawing/2014/main" id="{39A822C3-BF47-4F38-82E7-A05F3FB6B1F5}"/>
              </a:ext>
            </a:extLst>
          </p:cNvPr>
          <p:cNvPicPr>
            <a:picLocks noGrp="1" noChangeAspect="1"/>
          </p:cNvPicPr>
          <p:nvPr>
            <p:ph type="pic" sz="quarter" idx="17"/>
          </p:nvPr>
        </p:nvPicPr>
        <p:blipFill rotWithShape="1">
          <a:blip r:embed="rId2"/>
          <a:srcRect t="12505" b="12505"/>
          <a:stretch/>
        </p:blipFill>
        <p:spPr>
          <a:prstGeom prst="rect">
            <a:avLst/>
          </a:prstGeom>
        </p:spPr>
      </p:pic>
      <p:sp>
        <p:nvSpPr>
          <p:cNvPr id="3" name="Date Placeholder 2">
            <a:extLst>
              <a:ext uri="{FF2B5EF4-FFF2-40B4-BE49-F238E27FC236}">
                <a16:creationId xmlns:a16="http://schemas.microsoft.com/office/drawing/2014/main" id="{91C27AD0-EA63-4B58-9327-6BEB35B707B4}"/>
              </a:ext>
            </a:extLst>
          </p:cNvPr>
          <p:cNvSpPr>
            <a:spLocks noGrp="1"/>
          </p:cNvSpPr>
          <p:nvPr>
            <p:ph type="dt" sz="half" idx="10"/>
          </p:nvPr>
        </p:nvSpPr>
        <p:spPr/>
        <p:txBody>
          <a:bodyPr/>
          <a:lstStyle/>
          <a:p>
            <a:fld id="{10D617A1-83E2-5344-8976-17361E42FD8B}" type="datetime1">
              <a:rPr lang="nb-NO" smtClean="0"/>
              <a:t>04.09.2019</a:t>
            </a:fld>
            <a:endParaRPr lang="nb-NO"/>
          </a:p>
        </p:txBody>
      </p:sp>
      <p:sp>
        <p:nvSpPr>
          <p:cNvPr id="4" name="Slide Number Placeholder 3">
            <a:extLst>
              <a:ext uri="{FF2B5EF4-FFF2-40B4-BE49-F238E27FC236}">
                <a16:creationId xmlns:a16="http://schemas.microsoft.com/office/drawing/2014/main" id="{5B1823AF-0F36-4899-9591-EE822C254405}"/>
              </a:ext>
            </a:extLst>
          </p:cNvPr>
          <p:cNvSpPr>
            <a:spLocks noGrp="1"/>
          </p:cNvSpPr>
          <p:nvPr>
            <p:ph type="sldNum" sz="quarter" idx="12"/>
          </p:nvPr>
        </p:nvSpPr>
        <p:spPr/>
        <p:txBody>
          <a:bodyPr/>
          <a:lstStyle/>
          <a:p>
            <a:fld id="{8ACEFDFC-287E-0A4D-81A7-6CC8C070690D}" type="slidenum">
              <a:rPr lang="nb-NO" smtClean="0"/>
              <a:t>34</a:t>
            </a:fld>
            <a:endParaRPr lang="nb-NO"/>
          </a:p>
        </p:txBody>
      </p:sp>
      <p:sp>
        <p:nvSpPr>
          <p:cNvPr id="5" name="Text Placeholder 4">
            <a:extLst>
              <a:ext uri="{FF2B5EF4-FFF2-40B4-BE49-F238E27FC236}">
                <a16:creationId xmlns:a16="http://schemas.microsoft.com/office/drawing/2014/main" id="{66B31210-6C00-4ADF-B140-496038B201F3}"/>
              </a:ext>
            </a:extLst>
          </p:cNvPr>
          <p:cNvSpPr>
            <a:spLocks noGrp="1"/>
          </p:cNvSpPr>
          <p:nvPr>
            <p:ph type="body" sz="quarter" idx="21"/>
          </p:nvPr>
        </p:nvSpPr>
        <p:spPr/>
        <p:txBody>
          <a:bodyPr/>
          <a:lstStyle/>
          <a:p>
            <a:endParaRPr lang="nb-NO"/>
          </a:p>
        </p:txBody>
      </p:sp>
      <p:sp>
        <p:nvSpPr>
          <p:cNvPr id="10" name="TextBox 9">
            <a:extLst>
              <a:ext uri="{FF2B5EF4-FFF2-40B4-BE49-F238E27FC236}">
                <a16:creationId xmlns:a16="http://schemas.microsoft.com/office/drawing/2014/main" id="{F993BF7E-24B6-478D-A483-AD07A63AB159}"/>
              </a:ext>
            </a:extLst>
          </p:cNvPr>
          <p:cNvSpPr txBox="1"/>
          <p:nvPr/>
        </p:nvSpPr>
        <p:spPr>
          <a:xfrm>
            <a:off x="1340224" y="4037107"/>
            <a:ext cx="732266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4400" dirty="0">
                <a:solidFill>
                  <a:schemeClr val="bg1"/>
                </a:solidFill>
              </a:rPr>
              <a:t>Lykke til </a:t>
            </a:r>
            <a:r>
              <a:rPr lang="nb-NO" sz="4400">
                <a:solidFill>
                  <a:schemeClr val="bg1"/>
                </a:solidFill>
              </a:rPr>
              <a:t>med 1.klasse!</a:t>
            </a:r>
            <a:r>
              <a:rPr lang="nb-NO" sz="4400" dirty="0">
                <a:solidFill>
                  <a:schemeClr val="bg1"/>
                </a:solidFill>
              </a:rPr>
              <a:t> </a:t>
            </a:r>
          </a:p>
        </p:txBody>
      </p:sp>
    </p:spTree>
    <p:extLst>
      <p:ext uri="{BB962C8B-B14F-4D97-AF65-F5344CB8AC3E}">
        <p14:creationId xmlns:p14="http://schemas.microsoft.com/office/powerpoint/2010/main" val="768100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87B0EB4A-B0B7-4D1F-A93E-5B07E4A11C09}"/>
              </a:ext>
            </a:extLst>
          </p:cNvPr>
          <p:cNvPicPr>
            <a:picLocks noChangeAspect="1"/>
          </p:cNvPicPr>
          <p:nvPr/>
        </p:nvPicPr>
        <p:blipFill>
          <a:blip r:embed="rId2"/>
          <a:stretch>
            <a:fillRect/>
          </a:stretch>
        </p:blipFill>
        <p:spPr>
          <a:xfrm>
            <a:off x="3693458" y="5691695"/>
            <a:ext cx="3594847" cy="883316"/>
          </a:xfrm>
          <a:prstGeom prst="rect">
            <a:avLst/>
          </a:prstGeom>
        </p:spPr>
      </p:pic>
      <p:sp>
        <p:nvSpPr>
          <p:cNvPr id="7" name="Flowchart: Connector 6">
            <a:extLst>
              <a:ext uri="{FF2B5EF4-FFF2-40B4-BE49-F238E27FC236}">
                <a16:creationId xmlns:a16="http://schemas.microsoft.com/office/drawing/2014/main" id="{53C09A1A-C90D-4B03-89C8-1A5CFAD15DAC}"/>
              </a:ext>
            </a:extLst>
          </p:cNvPr>
          <p:cNvSpPr/>
          <p:nvPr/>
        </p:nvSpPr>
        <p:spPr>
          <a:xfrm rot="120000">
            <a:off x="1309279" y="1803530"/>
            <a:ext cx="1772023" cy="1779494"/>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58409EA-AD51-C642-9D05-16BDCA946A79}"/>
              </a:ext>
            </a:extLst>
          </p:cNvPr>
          <p:cNvSpPr>
            <a:spLocks noGrp="1"/>
          </p:cNvSpPr>
          <p:nvPr>
            <p:ph type="title"/>
          </p:nvPr>
        </p:nvSpPr>
        <p:spPr/>
        <p:txBody>
          <a:bodyPr/>
          <a:lstStyle/>
          <a:p>
            <a:r>
              <a:rPr lang="nb-NO" dirty="0"/>
              <a:t>Fag og grunnleggende ferdigheter  </a:t>
            </a:r>
          </a:p>
        </p:txBody>
      </p:sp>
      <p:sp>
        <p:nvSpPr>
          <p:cNvPr id="3" name="Plassholder for innhold 2">
            <a:extLst>
              <a:ext uri="{FF2B5EF4-FFF2-40B4-BE49-F238E27FC236}">
                <a16:creationId xmlns:a16="http://schemas.microsoft.com/office/drawing/2014/main" id="{2215BFF1-0A6E-CA42-A052-D438A957FE8B}"/>
              </a:ext>
            </a:extLst>
          </p:cNvPr>
          <p:cNvSpPr>
            <a:spLocks noGrp="1"/>
          </p:cNvSpPr>
          <p:nvPr>
            <p:ph sz="half" idx="1"/>
          </p:nvPr>
        </p:nvSpPr>
        <p:spPr>
          <a:xfrm>
            <a:off x="695325" y="1524000"/>
            <a:ext cx="5181600" cy="4284943"/>
          </a:xfrm>
        </p:spPr>
        <p:txBody>
          <a:bodyPr/>
          <a:lstStyle/>
          <a:p>
            <a:pPr marL="0" indent="0">
              <a:buNone/>
            </a:pPr>
            <a:r>
              <a:rPr lang="nb-NO" b="1" dirty="0"/>
              <a:t>Læreplaner og grunnleggende ferdigheter </a:t>
            </a:r>
            <a:endParaRPr lang="nb-NO" dirty="0"/>
          </a:p>
          <a:p>
            <a:pPr marL="215900" indent="-215900">
              <a:buFont typeface="Arial"/>
              <a:buChar char="•"/>
            </a:pPr>
            <a:r>
              <a:rPr lang="nb-NO" sz="1800" dirty="0"/>
              <a:t>Alle fag har nasjonale læreplaner med </a:t>
            </a:r>
            <a:r>
              <a:rPr lang="nb-NO" sz="1800" b="1" dirty="0">
                <a:solidFill>
                  <a:srgbClr val="000000"/>
                </a:solidFill>
              </a:rPr>
              <a:t>kompetansemål </a:t>
            </a:r>
            <a:r>
              <a:rPr lang="nb-NO" sz="1800" dirty="0"/>
              <a:t>som beskriver hva elevene skal mestre på ulike trinn. Skolene lager lokale planer. </a:t>
            </a:r>
          </a:p>
          <a:p>
            <a:pPr marL="215900" indent="-215900"/>
            <a:r>
              <a:rPr lang="nb-NO" sz="1800" dirty="0"/>
              <a:t>Læreplanene beskriver også hvordan </a:t>
            </a:r>
            <a:r>
              <a:rPr lang="nb-NO" sz="1800" b="1" dirty="0"/>
              <a:t>grunnleggende ferdigheter</a:t>
            </a:r>
            <a:r>
              <a:rPr lang="nb-NO" sz="1800" dirty="0"/>
              <a:t> skal inngå i fagene. Barna skal kunne... </a:t>
            </a:r>
          </a:p>
          <a:p>
            <a:pPr marL="395605" lvl="1" indent="-179705">
              <a:buFont typeface="Wingdings" panose="020B0604020202020204" pitchFamily="34" charset="0"/>
              <a:buChar char="v"/>
            </a:pPr>
            <a:r>
              <a:rPr lang="nb-NO" dirty="0"/>
              <a:t>uttrykke seg muntlig</a:t>
            </a:r>
          </a:p>
          <a:p>
            <a:pPr marL="395605" lvl="1" indent="-179705">
              <a:buFont typeface="Wingdings" panose="020B0604020202020204" pitchFamily="34" charset="0"/>
              <a:buChar char="v"/>
            </a:pPr>
            <a:r>
              <a:rPr lang="nb-NO" dirty="0"/>
              <a:t>lese</a:t>
            </a:r>
          </a:p>
          <a:p>
            <a:pPr marL="395605" lvl="1" indent="-179705">
              <a:buFont typeface="Wingdings" panose="020B0604020202020204" pitchFamily="34" charset="0"/>
              <a:buChar char="v"/>
            </a:pPr>
            <a:r>
              <a:rPr lang="nb-NO" dirty="0"/>
              <a:t>skrive</a:t>
            </a:r>
          </a:p>
          <a:p>
            <a:pPr marL="395605" lvl="1" indent="-179705">
              <a:buFont typeface="Wingdings" panose="020B0604020202020204" pitchFamily="34" charset="0"/>
              <a:buChar char="v"/>
            </a:pPr>
            <a:r>
              <a:rPr lang="nb-NO" dirty="0"/>
              <a:t>regne </a:t>
            </a:r>
          </a:p>
          <a:p>
            <a:pPr marL="395605" lvl="1" indent="-179705">
              <a:buFont typeface="Wingdings" panose="020B0604020202020204" pitchFamily="34" charset="0"/>
              <a:buChar char="v"/>
            </a:pPr>
            <a:r>
              <a:rPr lang="nb-NO" dirty="0"/>
              <a:t>bruke digitale verktøy </a:t>
            </a:r>
          </a:p>
        </p:txBody>
      </p:sp>
      <p:sp>
        <p:nvSpPr>
          <p:cNvPr id="6" name="Content Placeholder 5">
            <a:extLst>
              <a:ext uri="{FF2B5EF4-FFF2-40B4-BE49-F238E27FC236}">
                <a16:creationId xmlns:a16="http://schemas.microsoft.com/office/drawing/2014/main" id="{8E84E118-44A5-4768-ABA5-275A17776651}"/>
              </a:ext>
            </a:extLst>
          </p:cNvPr>
          <p:cNvSpPr>
            <a:spLocks noGrp="1"/>
          </p:cNvSpPr>
          <p:nvPr>
            <p:ph sz="half" idx="2"/>
          </p:nvPr>
        </p:nvSpPr>
        <p:spPr>
          <a:xfrm>
            <a:off x="6315074" y="1494118"/>
            <a:ext cx="5181600" cy="4277473"/>
          </a:xfrm>
          <a:solidFill>
            <a:schemeClr val="accent6"/>
          </a:solidFill>
        </p:spPr>
        <p:txBody>
          <a:bodyPr/>
          <a:lstStyle/>
          <a:p>
            <a:pPr marL="0" indent="0">
              <a:buNone/>
            </a:pPr>
            <a:r>
              <a:rPr lang="nb-NO" sz="1600" b="1" dirty="0"/>
              <a:t>Fagene på 1. og 2. trinn: </a:t>
            </a:r>
            <a:endParaRPr lang="nb-NO" b="1" dirty="0"/>
          </a:p>
          <a:p>
            <a:pPr marL="215900" indent="-215900"/>
            <a:r>
              <a:rPr lang="nb-NO" sz="1600" dirty="0"/>
              <a:t>Norsk</a:t>
            </a:r>
          </a:p>
          <a:p>
            <a:pPr marL="215900" indent="-215900"/>
            <a:r>
              <a:rPr lang="nb-NO" sz="1600" dirty="0"/>
              <a:t>Matematikk</a:t>
            </a:r>
          </a:p>
          <a:p>
            <a:pPr marL="215900" indent="-215900"/>
            <a:r>
              <a:rPr lang="nb-NO" sz="1600" dirty="0"/>
              <a:t>Naturfag </a:t>
            </a:r>
          </a:p>
          <a:p>
            <a:pPr marL="215900" indent="-215900"/>
            <a:r>
              <a:rPr lang="nb-NO" sz="1600" dirty="0"/>
              <a:t>Engelsk </a:t>
            </a:r>
          </a:p>
          <a:p>
            <a:pPr marL="215900" indent="-215900"/>
            <a:r>
              <a:rPr lang="nb-NO" sz="1600" dirty="0"/>
              <a:t>Samfunnsfag </a:t>
            </a:r>
          </a:p>
          <a:p>
            <a:pPr marL="215900" indent="-215900"/>
            <a:r>
              <a:rPr lang="nb-NO" sz="1600" dirty="0"/>
              <a:t>Kunst og håndverk </a:t>
            </a:r>
          </a:p>
          <a:p>
            <a:pPr marL="215900" indent="-215900"/>
            <a:r>
              <a:rPr lang="nb-NO" sz="1600" dirty="0"/>
              <a:t>Musikk </a:t>
            </a:r>
          </a:p>
          <a:p>
            <a:pPr marL="215900" indent="-215900"/>
            <a:r>
              <a:rPr lang="nb-NO" sz="1600" dirty="0"/>
              <a:t>Kroppsøving </a:t>
            </a:r>
          </a:p>
          <a:p>
            <a:pPr marL="215900" indent="-215900"/>
            <a:r>
              <a:rPr lang="nb-NO" sz="1600" dirty="0"/>
              <a:t>Kristendom, religion, livssyn og etikk (KRLE)</a:t>
            </a:r>
          </a:p>
        </p:txBody>
      </p:sp>
      <p:sp>
        <p:nvSpPr>
          <p:cNvPr id="4" name="Plassholder for dato 3">
            <a:extLst>
              <a:ext uri="{FF2B5EF4-FFF2-40B4-BE49-F238E27FC236}">
                <a16:creationId xmlns:a16="http://schemas.microsoft.com/office/drawing/2014/main" id="{5FFA4D0A-9075-544C-9CF7-4D98840E7B2E}"/>
              </a:ext>
            </a:extLst>
          </p:cNvPr>
          <p:cNvSpPr>
            <a:spLocks noGrp="1"/>
          </p:cNvSpPr>
          <p:nvPr>
            <p:ph type="dt" sz="half" idx="10"/>
          </p:nvPr>
        </p:nvSpPr>
        <p:spPr/>
        <p:txBody>
          <a:bodyPr/>
          <a:lstStyle/>
          <a:p>
            <a:fld id="{C20DE0DF-BE6B-D248-92A9-54242D212695}" type="datetime1">
              <a:rPr lang="nb-NO" smtClean="0"/>
              <a:t>04.09.2019</a:t>
            </a:fld>
            <a:endParaRPr lang="nb-NO"/>
          </a:p>
        </p:txBody>
      </p:sp>
      <p:sp>
        <p:nvSpPr>
          <p:cNvPr id="5" name="Plassholder for lysbildenummer 4">
            <a:extLst>
              <a:ext uri="{FF2B5EF4-FFF2-40B4-BE49-F238E27FC236}">
                <a16:creationId xmlns:a16="http://schemas.microsoft.com/office/drawing/2014/main" id="{C546ACCD-139C-8C45-99C0-BE1510EA8FFA}"/>
              </a:ext>
            </a:extLst>
          </p:cNvPr>
          <p:cNvSpPr>
            <a:spLocks noGrp="1"/>
          </p:cNvSpPr>
          <p:nvPr>
            <p:ph type="sldNum" sz="quarter" idx="12"/>
          </p:nvPr>
        </p:nvSpPr>
        <p:spPr/>
        <p:txBody>
          <a:bodyPr/>
          <a:lstStyle/>
          <a:p>
            <a:fld id="{8ACEFDFC-287E-0A4D-81A7-6CC8C070690D}" type="slidenum">
              <a:rPr lang="nb-NO" smtClean="0"/>
              <a:t>4</a:t>
            </a:fld>
            <a:endParaRPr lang="nb-NO"/>
          </a:p>
        </p:txBody>
      </p:sp>
    </p:spTree>
    <p:extLst>
      <p:ext uri="{BB962C8B-B14F-4D97-AF65-F5344CB8AC3E}">
        <p14:creationId xmlns:p14="http://schemas.microsoft.com/office/powerpoint/2010/main" val="2202749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p:cNvSpPr>
            <a:spLocks noGrp="1"/>
          </p:cNvSpPr>
          <p:nvPr>
            <p:ph type="pic" sz="quarter" idx="17"/>
          </p:nvPr>
        </p:nvSpPr>
        <p:spPr/>
      </p:sp>
      <p:sp>
        <p:nvSpPr>
          <p:cNvPr id="3" name="Plassholder for dato 2"/>
          <p:cNvSpPr>
            <a:spLocks noGrp="1"/>
          </p:cNvSpPr>
          <p:nvPr>
            <p:ph type="dt" sz="half" idx="10"/>
          </p:nvPr>
        </p:nvSpPr>
        <p:spPr/>
        <p:txBody>
          <a:bodyPr/>
          <a:lstStyle/>
          <a:p>
            <a:fld id="{10D617A1-83E2-5344-8976-17361E42FD8B}" type="datetime1">
              <a:rPr lang="nb-NO" smtClean="0"/>
              <a:t>04.09.2019</a:t>
            </a:fld>
            <a:endParaRPr lang="nb-NO"/>
          </a:p>
        </p:txBody>
      </p:sp>
      <p:sp>
        <p:nvSpPr>
          <p:cNvPr id="4" name="Plassholder for lysbildenummer 3"/>
          <p:cNvSpPr>
            <a:spLocks noGrp="1"/>
          </p:cNvSpPr>
          <p:nvPr>
            <p:ph type="sldNum" sz="quarter" idx="12"/>
          </p:nvPr>
        </p:nvSpPr>
        <p:spPr/>
        <p:txBody>
          <a:bodyPr/>
          <a:lstStyle/>
          <a:p>
            <a:fld id="{8ACEFDFC-287E-0A4D-81A7-6CC8C070690D}" type="slidenum">
              <a:rPr lang="nb-NO" smtClean="0"/>
              <a:t>5</a:t>
            </a:fld>
            <a:endParaRPr lang="nb-NO"/>
          </a:p>
        </p:txBody>
      </p:sp>
      <p:sp>
        <p:nvSpPr>
          <p:cNvPr id="5" name="Plassholder for tekst 4"/>
          <p:cNvSpPr>
            <a:spLocks noGrp="1"/>
          </p:cNvSpPr>
          <p:nvPr>
            <p:ph type="body" sz="quarter" idx="21"/>
          </p:nvPr>
        </p:nvSpPr>
        <p:spPr/>
        <p:txBody>
          <a:bodyPr/>
          <a:lstStyle/>
          <a:p>
            <a:endParaRPr lang="nb-NO"/>
          </a:p>
        </p:txBody>
      </p:sp>
      <p:sp>
        <p:nvSpPr>
          <p:cNvPr id="9" name="Rektangel 8"/>
          <p:cNvSpPr/>
          <p:nvPr/>
        </p:nvSpPr>
        <p:spPr>
          <a:xfrm>
            <a:off x="1324946" y="699796"/>
            <a:ext cx="10626135" cy="5816977"/>
          </a:xfrm>
          <a:prstGeom prst="rect">
            <a:avLst/>
          </a:prstGeom>
        </p:spPr>
        <p:txBody>
          <a:bodyPr wrap="square">
            <a:spAutoFit/>
          </a:bodyPr>
          <a:lstStyle/>
          <a:p>
            <a:pPr fontAlgn="base">
              <a:spcAft>
                <a:spcPts val="0"/>
              </a:spcAft>
            </a:pPr>
            <a:r>
              <a:rPr lang="nb-NO" sz="1200" b="1" u="sng" dirty="0">
                <a:latin typeface="Calibri" panose="020F0502020204030204" pitchFamily="34" charset="0"/>
                <a:ea typeface="Times New Roman" panose="02020603050405020304" pitchFamily="18" charset="0"/>
                <a:cs typeface="Segoe UI" panose="020B0502040204020203" pitchFamily="34" charset="0"/>
              </a:rPr>
              <a:t>MEDLESING</a:t>
            </a:r>
            <a:r>
              <a:rPr lang="nb-NO" sz="1200" b="1" dirty="0">
                <a:latin typeface="Calibri" panose="020F0502020204030204" pitchFamily="34" charset="0"/>
                <a:ea typeface="Times New Roman" panose="02020603050405020304" pitchFamily="18" charset="0"/>
                <a:cs typeface="Segoe UI" panose="020B0502040204020203" pitchFamily="34" charset="0"/>
              </a:rPr>
              <a:t> - for deg som har barn som ikke har lært å lese ennå</a:t>
            </a:r>
            <a:r>
              <a:rPr lang="nb-NO" sz="1200" dirty="0">
                <a:latin typeface="Calibri" panose="020F0502020204030204" pitchFamily="34" charset="0"/>
                <a:ea typeface="Times New Roman" panose="02020603050405020304" pitchFamily="18" charset="0"/>
                <a:cs typeface="Segoe UI" panose="020B0502040204020203" pitchFamily="34" charset="0"/>
              </a:rPr>
              <a:t> </a:t>
            </a:r>
            <a:endParaRPr lang="nb-NO" sz="1200" dirty="0">
              <a:latin typeface="Times New Roman" panose="02020603050405020304" pitchFamily="18" charset="0"/>
              <a:ea typeface="Times New Roman" panose="02020603050405020304" pitchFamily="18" charset="0"/>
            </a:endParaRPr>
          </a:p>
          <a:p>
            <a:pPr fontAlgn="base">
              <a:spcAft>
                <a:spcPts val="0"/>
              </a:spcAft>
            </a:pPr>
            <a:endParaRPr lang="nb-NO" sz="1200" dirty="0">
              <a:latin typeface="Calibri" panose="020F0502020204030204" pitchFamily="34" charset="0"/>
              <a:ea typeface="Times New Roman" panose="02020603050405020304" pitchFamily="18" charset="0"/>
              <a:cs typeface="Segoe UI" panose="020B0502040204020203" pitchFamily="34" charset="0"/>
            </a:endParaRPr>
          </a:p>
          <a:p>
            <a:pPr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Sett av 15 minutter hver dag til leseleksene.  </a:t>
            </a:r>
            <a:endParaRPr lang="nb-NO" sz="1200" dirty="0">
              <a:latin typeface="Times New Roman" panose="02020603050405020304" pitchFamily="18" charset="0"/>
              <a:ea typeface="Times New Roman" panose="02020603050405020304" pitchFamily="18" charset="0"/>
            </a:endParaRPr>
          </a:p>
          <a:p>
            <a:pPr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Her er noen punkter som kan hjelpe til med å gjøre leseaktiviteten positiv for barn og voksne: </a:t>
            </a:r>
            <a:endParaRPr lang="nb-NO" sz="1200" dirty="0">
              <a:latin typeface="Times New Roman" panose="02020603050405020304" pitchFamily="18" charset="0"/>
              <a:ea typeface="Times New Roman" panose="02020603050405020304" pitchFamily="18" charset="0"/>
            </a:endParaRPr>
          </a:p>
          <a:p>
            <a:pPr marL="342900" lvl="0" indent="-342900" fontAlgn="base">
              <a:spcAft>
                <a:spcPts val="0"/>
              </a:spcAft>
              <a:tabLst>
                <a:tab pos="457200" algn="l"/>
              </a:tabLst>
            </a:pPr>
            <a:r>
              <a:rPr lang="nb-NO" sz="1200" b="1" dirty="0">
                <a:latin typeface="Calibri" panose="020F0502020204030204" pitchFamily="34" charset="0"/>
                <a:ea typeface="Times New Roman" panose="02020603050405020304" pitchFamily="18" charset="0"/>
                <a:cs typeface="Segoe UI" panose="020B0502040204020203" pitchFamily="34" charset="0"/>
              </a:rPr>
              <a:t>Velg riktig tidspunkt. La ikke aktiviteten drøye for lenge!</a:t>
            </a:r>
            <a:r>
              <a:rPr lang="nb-NO" sz="1200" dirty="0">
                <a:latin typeface="Calibri" panose="020F0502020204030204" pitchFamily="34" charset="0"/>
                <a:ea typeface="Times New Roman" panose="02020603050405020304" pitchFamily="18" charset="0"/>
                <a:cs typeface="Segoe UI" panose="020B0502040204020203" pitchFamily="34" charset="0"/>
              </a:rPr>
              <a:t> </a:t>
            </a:r>
            <a:endParaRPr lang="nb-NO" sz="1200" dirty="0">
              <a:latin typeface="Times New Roman" panose="02020603050405020304" pitchFamily="18" charset="0"/>
              <a:ea typeface="Times New Roman" panose="02020603050405020304" pitchFamily="18" charset="0"/>
            </a:endParaRPr>
          </a:p>
          <a:p>
            <a:pPr marL="457200"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Ditt barn kan være trøtt, så det er lurt å velge en tid da barnet og du kan kose dere med boka. </a:t>
            </a:r>
            <a:endParaRPr lang="nb-NO" sz="1200" dirty="0">
              <a:latin typeface="Times New Roman" panose="02020603050405020304" pitchFamily="18" charset="0"/>
              <a:ea typeface="Times New Roman" panose="02020603050405020304" pitchFamily="18" charset="0"/>
            </a:endParaRPr>
          </a:p>
          <a:p>
            <a:pPr marL="457200"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 </a:t>
            </a:r>
            <a:endParaRPr lang="nb-NO" sz="1200" dirty="0">
              <a:latin typeface="Times New Roman" panose="02020603050405020304" pitchFamily="18" charset="0"/>
              <a:ea typeface="Times New Roman" panose="02020603050405020304" pitchFamily="18" charset="0"/>
            </a:endParaRPr>
          </a:p>
          <a:p>
            <a:pPr marL="342900" lvl="0" indent="-342900" fontAlgn="base">
              <a:spcAft>
                <a:spcPts val="0"/>
              </a:spcAft>
              <a:buFont typeface="+mj-lt"/>
              <a:buAutoNum type="arabicPeriod" startAt="2"/>
              <a:tabLst>
                <a:tab pos="457200" algn="l"/>
              </a:tabLst>
            </a:pPr>
            <a:r>
              <a:rPr lang="nb-NO" sz="1200" b="1" dirty="0">
                <a:latin typeface="Calibri" panose="020F0502020204030204" pitchFamily="34" charset="0"/>
                <a:ea typeface="Times New Roman" panose="02020603050405020304" pitchFamily="18" charset="0"/>
                <a:cs typeface="Segoe UI" panose="020B0502040204020203" pitchFamily="34" charset="0"/>
              </a:rPr>
              <a:t>Bildene er viktige!</a:t>
            </a:r>
            <a:r>
              <a:rPr lang="nb-NO" sz="1200" dirty="0">
                <a:latin typeface="Calibri" panose="020F0502020204030204" pitchFamily="34" charset="0"/>
                <a:ea typeface="Times New Roman" panose="02020603050405020304" pitchFamily="18" charset="0"/>
                <a:cs typeface="Segoe UI" panose="020B0502040204020203" pitchFamily="34" charset="0"/>
              </a:rPr>
              <a:t> </a:t>
            </a:r>
            <a:endParaRPr lang="nb-NO" sz="1200" dirty="0">
              <a:latin typeface="Times New Roman" panose="02020603050405020304" pitchFamily="18" charset="0"/>
              <a:ea typeface="Times New Roman" panose="02020603050405020304" pitchFamily="18" charset="0"/>
            </a:endParaRPr>
          </a:p>
          <a:p>
            <a:pPr marL="457200"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Les først bokas tittel og studer forsiden. Bla gjennom boka og se på bildene.  </a:t>
            </a:r>
            <a:endParaRPr lang="nb-NO" sz="1200" dirty="0">
              <a:latin typeface="Times New Roman" panose="02020603050405020304" pitchFamily="18" charset="0"/>
              <a:ea typeface="Times New Roman" panose="02020603050405020304" pitchFamily="18" charset="0"/>
            </a:endParaRPr>
          </a:p>
          <a:p>
            <a:pPr marL="457200"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Snakk om bildene. De vil gi barnet en idé om hva teksten handler om. </a:t>
            </a:r>
            <a:endParaRPr lang="nb-NO" sz="1200" dirty="0">
              <a:latin typeface="Times New Roman" panose="02020603050405020304" pitchFamily="18" charset="0"/>
              <a:ea typeface="Times New Roman" panose="02020603050405020304" pitchFamily="18" charset="0"/>
            </a:endParaRPr>
          </a:p>
          <a:p>
            <a:pPr marL="457200"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 </a:t>
            </a:r>
            <a:endParaRPr lang="nb-NO" sz="1200" dirty="0">
              <a:latin typeface="Times New Roman" panose="02020603050405020304" pitchFamily="18" charset="0"/>
              <a:ea typeface="Times New Roman" panose="02020603050405020304" pitchFamily="18" charset="0"/>
            </a:endParaRPr>
          </a:p>
          <a:p>
            <a:pPr marL="342900" lvl="0" indent="-342900" fontAlgn="base">
              <a:spcAft>
                <a:spcPts val="0"/>
              </a:spcAft>
              <a:buFont typeface="+mj-lt"/>
              <a:buAutoNum type="arabicPeriod" startAt="3"/>
              <a:tabLst>
                <a:tab pos="457200" algn="l"/>
              </a:tabLst>
            </a:pPr>
            <a:r>
              <a:rPr lang="nb-NO" sz="1200" b="1" dirty="0">
                <a:latin typeface="Calibri" panose="020F0502020204030204" pitchFamily="34" charset="0"/>
                <a:ea typeface="Times New Roman" panose="02020603050405020304" pitchFamily="18" charset="0"/>
                <a:cs typeface="Segoe UI" panose="020B0502040204020203" pitchFamily="34" charset="0"/>
              </a:rPr>
              <a:t>Så lenge barnet ikke kan lese, skal du lese for barnet. </a:t>
            </a:r>
            <a:r>
              <a:rPr lang="nb-NO" sz="1200" dirty="0">
                <a:latin typeface="Calibri" panose="020F0502020204030204" pitchFamily="34" charset="0"/>
                <a:ea typeface="Times New Roman" panose="02020603050405020304" pitchFamily="18" charset="0"/>
                <a:cs typeface="Segoe UI" panose="020B0502040204020203" pitchFamily="34" charset="0"/>
              </a:rPr>
              <a:t>Barnet leser sammen med deg.  </a:t>
            </a:r>
            <a:endParaRPr lang="nb-NO" sz="1200" dirty="0">
              <a:latin typeface="Times New Roman" panose="02020603050405020304" pitchFamily="18" charset="0"/>
              <a:ea typeface="Times New Roman" panose="02020603050405020304" pitchFamily="18" charset="0"/>
            </a:endParaRPr>
          </a:p>
          <a:p>
            <a:pPr marL="457200"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 </a:t>
            </a:r>
            <a:endParaRPr lang="nb-NO" sz="1200" dirty="0">
              <a:latin typeface="Times New Roman" panose="02020603050405020304" pitchFamily="18" charset="0"/>
              <a:ea typeface="Times New Roman" panose="02020603050405020304" pitchFamily="18" charset="0"/>
            </a:endParaRPr>
          </a:p>
          <a:p>
            <a:pPr marL="342900" lvl="0" indent="-342900" fontAlgn="base">
              <a:spcAft>
                <a:spcPts val="0"/>
              </a:spcAft>
              <a:buFont typeface="+mj-lt"/>
              <a:buAutoNum type="arabicPeriod" startAt="4"/>
              <a:tabLst>
                <a:tab pos="457200" algn="l"/>
              </a:tabLst>
            </a:pPr>
            <a:r>
              <a:rPr lang="nb-NO" sz="1200" b="1" dirty="0">
                <a:latin typeface="Calibri" panose="020F0502020204030204" pitchFamily="34" charset="0"/>
                <a:ea typeface="Times New Roman" panose="02020603050405020304" pitchFamily="18" charset="0"/>
                <a:cs typeface="Segoe UI" panose="020B0502040204020203" pitchFamily="34" charset="0"/>
              </a:rPr>
              <a:t>Barnet skal peke på hvor du skal begynne.</a:t>
            </a:r>
            <a:r>
              <a:rPr lang="nb-NO" sz="1200" dirty="0">
                <a:latin typeface="Calibri" panose="020F0502020204030204" pitchFamily="34" charset="0"/>
                <a:ea typeface="Times New Roman" panose="02020603050405020304" pitchFamily="18" charset="0"/>
                <a:cs typeface="Segoe UI" panose="020B0502040204020203" pitchFamily="34" charset="0"/>
              </a:rPr>
              <a:t> </a:t>
            </a:r>
            <a:endParaRPr lang="nb-NO" sz="1200" dirty="0">
              <a:latin typeface="Times New Roman" panose="02020603050405020304" pitchFamily="18" charset="0"/>
              <a:ea typeface="Times New Roman" panose="02020603050405020304" pitchFamily="18" charset="0"/>
            </a:endParaRPr>
          </a:p>
          <a:p>
            <a:pPr marL="457200"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Det er ikke selvsagt for barnet hvor vi begynner å lese. La barnet trene på å peke ut hvor vi starter, slik at de lærer dette skikkelig. </a:t>
            </a:r>
            <a:endParaRPr lang="nb-NO" sz="1200" dirty="0">
              <a:latin typeface="Times New Roman" panose="02020603050405020304" pitchFamily="18" charset="0"/>
              <a:ea typeface="Times New Roman" panose="02020603050405020304" pitchFamily="18" charset="0"/>
            </a:endParaRPr>
          </a:p>
          <a:p>
            <a:pPr marL="457200"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 </a:t>
            </a:r>
            <a:endParaRPr lang="nb-NO" sz="1200" dirty="0">
              <a:latin typeface="Times New Roman" panose="02020603050405020304" pitchFamily="18" charset="0"/>
              <a:ea typeface="Times New Roman" panose="02020603050405020304" pitchFamily="18" charset="0"/>
            </a:endParaRPr>
          </a:p>
          <a:p>
            <a:pPr marL="342900" lvl="0" indent="-342900" fontAlgn="base">
              <a:spcAft>
                <a:spcPts val="0"/>
              </a:spcAft>
              <a:buFont typeface="+mj-lt"/>
              <a:buAutoNum type="arabicPeriod" startAt="5"/>
              <a:tabLst>
                <a:tab pos="457200" algn="l"/>
              </a:tabLst>
            </a:pPr>
            <a:r>
              <a:rPr lang="nb-NO" sz="1200" b="1" dirty="0">
                <a:latin typeface="Calibri" panose="020F0502020204030204" pitchFamily="34" charset="0"/>
                <a:ea typeface="Times New Roman" panose="02020603050405020304" pitchFamily="18" charset="0"/>
                <a:cs typeface="Segoe UI" panose="020B0502040204020203" pitchFamily="34" charset="0"/>
              </a:rPr>
              <a:t>La barnet bruke fingeren og peke på hvert ord etter hvert som du leser.</a:t>
            </a:r>
            <a:r>
              <a:rPr lang="nb-NO" sz="1200" dirty="0">
                <a:latin typeface="Calibri" panose="020F0502020204030204" pitchFamily="34" charset="0"/>
                <a:ea typeface="Times New Roman" panose="02020603050405020304" pitchFamily="18" charset="0"/>
                <a:cs typeface="Segoe UI" panose="020B0502040204020203" pitchFamily="34" charset="0"/>
              </a:rPr>
              <a:t> </a:t>
            </a:r>
            <a:endParaRPr lang="nb-NO" sz="1200" dirty="0">
              <a:latin typeface="Times New Roman" panose="02020603050405020304" pitchFamily="18" charset="0"/>
              <a:ea typeface="Times New Roman" panose="02020603050405020304" pitchFamily="18" charset="0"/>
            </a:endParaRPr>
          </a:p>
          <a:p>
            <a:pPr marL="457200"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6-åringene er ofte ikke bevisst hva et ord er. Denne treningen er veldig viktig for at de skal lære å skille ut enkeltord. Pekingen vil også hjelpe dem til å lære forskjell på ord og setninger. </a:t>
            </a:r>
            <a:endParaRPr lang="nb-NO" sz="1200" dirty="0">
              <a:latin typeface="Times New Roman" panose="02020603050405020304" pitchFamily="18" charset="0"/>
              <a:ea typeface="Times New Roman" panose="02020603050405020304" pitchFamily="18" charset="0"/>
            </a:endParaRPr>
          </a:p>
          <a:p>
            <a:pPr marL="457200"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 </a:t>
            </a:r>
            <a:endParaRPr lang="nb-NO" sz="1200" dirty="0">
              <a:latin typeface="Times New Roman" panose="02020603050405020304" pitchFamily="18" charset="0"/>
              <a:ea typeface="Times New Roman" panose="02020603050405020304" pitchFamily="18" charset="0"/>
            </a:endParaRPr>
          </a:p>
          <a:p>
            <a:pPr marL="342900" lvl="0" indent="-342900" fontAlgn="base">
              <a:spcAft>
                <a:spcPts val="0"/>
              </a:spcAft>
              <a:buFont typeface="+mj-lt"/>
              <a:buAutoNum type="arabicPeriod" startAt="6"/>
              <a:tabLst>
                <a:tab pos="457200" algn="l"/>
              </a:tabLst>
            </a:pPr>
            <a:r>
              <a:rPr lang="nb-NO" sz="1200" b="1" dirty="0">
                <a:latin typeface="Calibri" panose="020F0502020204030204" pitchFamily="34" charset="0"/>
                <a:ea typeface="Times New Roman" panose="02020603050405020304" pitchFamily="18" charset="0"/>
                <a:cs typeface="Segoe UI" panose="020B0502040204020203" pitchFamily="34" charset="0"/>
              </a:rPr>
              <a:t>Dersom barnet kjenner igjen enkeltord, er det fint om barnet får lese ordet.</a:t>
            </a:r>
            <a:r>
              <a:rPr lang="nb-NO" sz="1200" dirty="0">
                <a:latin typeface="Calibri" panose="020F0502020204030204" pitchFamily="34" charset="0"/>
                <a:ea typeface="Times New Roman" panose="02020603050405020304" pitchFamily="18" charset="0"/>
                <a:cs typeface="Segoe UI" panose="020B0502040204020203" pitchFamily="34" charset="0"/>
              </a:rPr>
              <a:t> </a:t>
            </a:r>
            <a:endParaRPr lang="nb-NO" sz="1200" dirty="0">
              <a:latin typeface="Times New Roman" panose="02020603050405020304" pitchFamily="18" charset="0"/>
              <a:ea typeface="Times New Roman" panose="02020603050405020304" pitchFamily="18" charset="0"/>
            </a:endParaRPr>
          </a:p>
          <a:p>
            <a:pPr marL="457200"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Dette gjelder også dersom barnet kjenner igjen bokstaver eller deler av ord. Det er også fint dersom barnet oppdager ord som rimer eller liknende ting. </a:t>
            </a:r>
            <a:endParaRPr lang="nb-NO" sz="1200" dirty="0">
              <a:latin typeface="Times New Roman" panose="02020603050405020304" pitchFamily="18" charset="0"/>
              <a:ea typeface="Times New Roman" panose="02020603050405020304" pitchFamily="18" charset="0"/>
            </a:endParaRPr>
          </a:p>
          <a:p>
            <a:pPr marL="457200"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 </a:t>
            </a:r>
            <a:endParaRPr lang="nb-NO" sz="1200" dirty="0">
              <a:latin typeface="Times New Roman" panose="02020603050405020304" pitchFamily="18" charset="0"/>
              <a:ea typeface="Times New Roman" panose="02020603050405020304" pitchFamily="18" charset="0"/>
            </a:endParaRPr>
          </a:p>
          <a:p>
            <a:pPr marL="342900" lvl="0" indent="-342900" fontAlgn="base">
              <a:spcAft>
                <a:spcPts val="0"/>
              </a:spcAft>
              <a:buFont typeface="+mj-lt"/>
              <a:buAutoNum type="arabicPeriod" startAt="7"/>
              <a:tabLst>
                <a:tab pos="457200" algn="l"/>
              </a:tabLst>
            </a:pPr>
            <a:r>
              <a:rPr lang="nb-NO" sz="1200" b="1" dirty="0">
                <a:latin typeface="Calibri" panose="020F0502020204030204" pitchFamily="34" charset="0"/>
                <a:ea typeface="Times New Roman" panose="02020603050405020304" pitchFamily="18" charset="0"/>
                <a:cs typeface="Segoe UI" panose="020B0502040204020203" pitchFamily="34" charset="0"/>
              </a:rPr>
              <a:t>Hjelp barnet til å tenke og undre seg under lesingen.</a:t>
            </a:r>
            <a:r>
              <a:rPr lang="nb-NO" sz="1200" dirty="0">
                <a:latin typeface="Calibri" panose="020F0502020204030204" pitchFamily="34" charset="0"/>
                <a:ea typeface="Times New Roman" panose="02020603050405020304" pitchFamily="18" charset="0"/>
                <a:cs typeface="Segoe UI" panose="020B0502040204020203" pitchFamily="34" charset="0"/>
              </a:rPr>
              <a:t> </a:t>
            </a:r>
            <a:endParaRPr lang="nb-NO" sz="1200" dirty="0">
              <a:latin typeface="Times New Roman" panose="02020603050405020304" pitchFamily="18" charset="0"/>
              <a:ea typeface="Times New Roman" panose="02020603050405020304" pitchFamily="18" charset="0"/>
            </a:endParaRPr>
          </a:p>
          <a:p>
            <a:pPr marL="457200"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Å lese skal være en fin opplevelse. Det er fint å le, undre seg eller fantasere videre omkring det boka forteller.  </a:t>
            </a:r>
            <a:endParaRPr lang="nb-NO" sz="1200" dirty="0">
              <a:latin typeface="Times New Roman" panose="02020603050405020304" pitchFamily="18" charset="0"/>
              <a:ea typeface="Times New Roman" panose="02020603050405020304" pitchFamily="18" charset="0"/>
            </a:endParaRPr>
          </a:p>
          <a:p>
            <a:pPr marL="457200"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 </a:t>
            </a:r>
            <a:endParaRPr lang="nb-NO" sz="1200" dirty="0">
              <a:latin typeface="Times New Roman" panose="02020603050405020304" pitchFamily="18" charset="0"/>
              <a:ea typeface="Times New Roman" panose="02020603050405020304" pitchFamily="18" charset="0"/>
            </a:endParaRPr>
          </a:p>
          <a:p>
            <a:pPr marL="342900" lvl="0" indent="-342900" fontAlgn="base">
              <a:spcAft>
                <a:spcPts val="0"/>
              </a:spcAft>
              <a:buFont typeface="+mj-lt"/>
              <a:buAutoNum type="arabicPeriod" startAt="8"/>
              <a:tabLst>
                <a:tab pos="457200" algn="l"/>
              </a:tabLst>
            </a:pPr>
            <a:r>
              <a:rPr lang="nb-NO" sz="1200" b="1" dirty="0">
                <a:latin typeface="Calibri" panose="020F0502020204030204" pitchFamily="34" charset="0"/>
                <a:ea typeface="Times New Roman" panose="02020603050405020304" pitchFamily="18" charset="0"/>
                <a:cs typeface="Segoe UI" panose="020B0502040204020203" pitchFamily="34" charset="0"/>
              </a:rPr>
              <a:t>Det gjør ingenting om dere har lest boka før.</a:t>
            </a:r>
            <a:r>
              <a:rPr lang="nb-NO" sz="1200" dirty="0">
                <a:latin typeface="Calibri" panose="020F0502020204030204" pitchFamily="34" charset="0"/>
                <a:ea typeface="Times New Roman" panose="02020603050405020304" pitchFamily="18" charset="0"/>
                <a:cs typeface="Segoe UI" panose="020B0502040204020203" pitchFamily="34" charset="0"/>
              </a:rPr>
              <a:t> </a:t>
            </a:r>
            <a:endParaRPr lang="nb-NO" sz="1200" dirty="0">
              <a:latin typeface="Times New Roman" panose="02020603050405020304" pitchFamily="18" charset="0"/>
              <a:ea typeface="Times New Roman" panose="02020603050405020304" pitchFamily="18" charset="0"/>
            </a:endParaRPr>
          </a:p>
          <a:p>
            <a:pPr marL="457200"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For er barn er det morsomt å lese bøker om igjen. Snakk gjerne sammen om hva dere husker fra sist gang. </a:t>
            </a:r>
            <a:endParaRPr lang="nb-NO" sz="1200" dirty="0">
              <a:latin typeface="Times New Roman" panose="02020603050405020304" pitchFamily="18" charset="0"/>
              <a:ea typeface="Times New Roman" panose="02020603050405020304" pitchFamily="18" charset="0"/>
            </a:endParaRPr>
          </a:p>
          <a:p>
            <a:pPr marL="457200"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 </a:t>
            </a:r>
            <a:endParaRPr lang="nb-NO" sz="1200" dirty="0">
              <a:latin typeface="Times New Roman" panose="02020603050405020304" pitchFamily="18" charset="0"/>
              <a:ea typeface="Times New Roman" panose="02020603050405020304" pitchFamily="18" charset="0"/>
            </a:endParaRPr>
          </a:p>
          <a:p>
            <a:pPr fontAlgn="base">
              <a:spcAft>
                <a:spcPts val="0"/>
              </a:spcAft>
            </a:pPr>
            <a:r>
              <a:rPr lang="nb-NO" sz="1200" dirty="0">
                <a:latin typeface="Calibri" panose="020F0502020204030204" pitchFamily="34" charset="0"/>
                <a:ea typeface="Times New Roman" panose="02020603050405020304" pitchFamily="18" charset="0"/>
                <a:cs typeface="Segoe UI" panose="020B0502040204020203" pitchFamily="34" charset="0"/>
              </a:rPr>
              <a:t>Noen spørsmål?  Ikke nøl med å ta kontakt med oss! </a:t>
            </a:r>
            <a:endParaRPr lang="nb-NO" sz="1200" dirty="0">
              <a:latin typeface="Times New Roman" panose="02020603050405020304" pitchFamily="18" charset="0"/>
              <a:ea typeface="Times New Roman" panose="02020603050405020304" pitchFamily="18" charset="0"/>
            </a:endParaRPr>
          </a:p>
          <a:p>
            <a:pPr fontAlgn="base">
              <a:spcAft>
                <a:spcPts val="0"/>
              </a:spcAft>
            </a:pPr>
            <a:r>
              <a:rPr lang="nb-NO" sz="1200" b="1" dirty="0">
                <a:latin typeface="Calibri" panose="020F0502020204030204" pitchFamily="34" charset="0"/>
                <a:ea typeface="Times New Roman" panose="02020603050405020304" pitchFamily="18" charset="0"/>
                <a:cs typeface="Segoe UI" panose="020B0502040204020203" pitchFamily="34" charset="0"/>
              </a:rPr>
              <a:t>Takk for hjelpen!</a:t>
            </a:r>
            <a:r>
              <a:rPr lang="nb-NO" sz="1200" dirty="0">
                <a:latin typeface="Calibri" panose="020F0502020204030204" pitchFamily="34" charset="0"/>
                <a:ea typeface="Times New Roman" panose="02020603050405020304" pitchFamily="18" charset="0"/>
                <a:cs typeface="Segoe UI" panose="020B0502040204020203" pitchFamily="34" charset="0"/>
              </a:rPr>
              <a:t> </a:t>
            </a:r>
            <a:endParaRPr lang="nb-NO" sz="1200" dirty="0">
              <a:effectLst/>
              <a:latin typeface="Times New Roman" panose="02020603050405020304" pitchFamily="18" charset="0"/>
              <a:ea typeface="Times New Roman" panose="02020603050405020304" pitchFamily="18" charset="0"/>
            </a:endParaRPr>
          </a:p>
        </p:txBody>
      </p:sp>
      <p:pic>
        <p:nvPicPr>
          <p:cNvPr id="10" name="Bilde 9"/>
          <p:cNvPicPr>
            <a:picLocks noChangeAspect="1"/>
          </p:cNvPicPr>
          <p:nvPr/>
        </p:nvPicPr>
        <p:blipFill>
          <a:blip r:embed="rId2"/>
          <a:stretch>
            <a:fillRect/>
          </a:stretch>
        </p:blipFill>
        <p:spPr>
          <a:xfrm>
            <a:off x="9555162" y="490300"/>
            <a:ext cx="1591194" cy="1268078"/>
          </a:xfrm>
          <a:prstGeom prst="rect">
            <a:avLst/>
          </a:prstGeom>
        </p:spPr>
      </p:pic>
    </p:spTree>
    <p:extLst>
      <p:ext uri="{BB962C8B-B14F-4D97-AF65-F5344CB8AC3E}">
        <p14:creationId xmlns:p14="http://schemas.microsoft.com/office/powerpoint/2010/main" val="2714370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720001"/>
            <a:ext cx="9469438" cy="778599"/>
          </a:xfrm>
        </p:spPr>
        <p:txBody>
          <a:bodyPr>
            <a:normAutofit fontScale="90000"/>
          </a:bodyPr>
          <a:lstStyle/>
          <a:p>
            <a:r>
              <a:rPr lang="nb-NO" dirty="0"/>
              <a:t>Ansatte på første trinn:</a:t>
            </a:r>
            <a:br>
              <a:rPr lang="nb-NO" dirty="0"/>
            </a:br>
            <a:endParaRPr lang="nb-NO" dirty="0"/>
          </a:p>
        </p:txBody>
      </p:sp>
      <p:sp>
        <p:nvSpPr>
          <p:cNvPr id="3" name="Plassholder for innhold 2"/>
          <p:cNvSpPr>
            <a:spLocks noGrp="1"/>
          </p:cNvSpPr>
          <p:nvPr>
            <p:ph idx="1"/>
          </p:nvPr>
        </p:nvSpPr>
        <p:spPr>
          <a:xfrm>
            <a:off x="695326" y="1231900"/>
            <a:ext cx="9469438" cy="4860925"/>
          </a:xfrm>
        </p:spPr>
        <p:txBody>
          <a:bodyPr/>
          <a:lstStyle/>
          <a:p>
            <a:r>
              <a:rPr lang="nb-NO" dirty="0"/>
              <a:t>Hanne Sønstabø</a:t>
            </a:r>
          </a:p>
          <a:p>
            <a:r>
              <a:rPr lang="nb-NO" dirty="0"/>
              <a:t>Lydia Berhe</a:t>
            </a:r>
          </a:p>
          <a:p>
            <a:r>
              <a:rPr lang="nb-NO" dirty="0"/>
              <a:t>Marit Sørli</a:t>
            </a:r>
          </a:p>
          <a:p>
            <a:r>
              <a:rPr lang="nb-NO" dirty="0"/>
              <a:t>Christian Enger Nakken</a:t>
            </a:r>
          </a:p>
          <a:p>
            <a:endParaRPr lang="nb-NO" dirty="0"/>
          </a:p>
          <a:p>
            <a:r>
              <a:rPr lang="nb-NO" dirty="0"/>
              <a:t>Karolina, </a:t>
            </a:r>
            <a:r>
              <a:rPr lang="nb-NO" dirty="0" err="1"/>
              <a:t>Lola</a:t>
            </a:r>
            <a:r>
              <a:rPr lang="nb-NO" dirty="0"/>
              <a:t>, Said</a:t>
            </a:r>
          </a:p>
          <a:p>
            <a:endParaRPr lang="nb-NO" dirty="0"/>
          </a:p>
          <a:p>
            <a:r>
              <a:rPr lang="nb-NO" dirty="0"/>
              <a:t>Endring av  gruppesammensetning kan skje frem til høstferien. Dette for å sikre best mulig gruppesammensetning.</a:t>
            </a:r>
          </a:p>
        </p:txBody>
      </p:sp>
      <p:sp>
        <p:nvSpPr>
          <p:cNvPr id="4" name="Plassholder for dato 3"/>
          <p:cNvSpPr>
            <a:spLocks noGrp="1"/>
          </p:cNvSpPr>
          <p:nvPr>
            <p:ph type="dt" sz="half" idx="10"/>
          </p:nvPr>
        </p:nvSpPr>
        <p:spPr/>
        <p:txBody>
          <a:bodyPr/>
          <a:lstStyle/>
          <a:p>
            <a:fld id="{C20DE0DF-BE6B-D248-92A9-54242D212695}" type="datetime1">
              <a:rPr lang="nb-NO" smtClean="0"/>
              <a:t>04.09.2019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6</a:t>
            </a:fld>
            <a:endParaRPr lang="nb-NO"/>
          </a:p>
        </p:txBody>
      </p:sp>
    </p:spTree>
    <p:extLst>
      <p:ext uri="{BB962C8B-B14F-4D97-AF65-F5344CB8AC3E}">
        <p14:creationId xmlns:p14="http://schemas.microsoft.com/office/powerpoint/2010/main" val="2205326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6712C-A334-41F4-96E8-E0FF0DEF24DF}"/>
              </a:ext>
            </a:extLst>
          </p:cNvPr>
          <p:cNvSpPr>
            <a:spLocks noGrp="1"/>
          </p:cNvSpPr>
          <p:nvPr>
            <p:ph type="title"/>
          </p:nvPr>
        </p:nvSpPr>
        <p:spPr/>
        <p:txBody>
          <a:bodyPr/>
          <a:lstStyle/>
          <a:p>
            <a:r>
              <a:rPr lang="nb-NO" dirty="0"/>
              <a:t>Skolens ledelse, andre ansatte og støttetjenester </a:t>
            </a:r>
          </a:p>
        </p:txBody>
      </p:sp>
      <p:sp>
        <p:nvSpPr>
          <p:cNvPr id="3" name="Content Placeholder 2">
            <a:extLst>
              <a:ext uri="{FF2B5EF4-FFF2-40B4-BE49-F238E27FC236}">
                <a16:creationId xmlns:a16="http://schemas.microsoft.com/office/drawing/2014/main" id="{0C46000E-ABFA-4262-B14E-39F361AC2FF8}"/>
              </a:ext>
            </a:extLst>
          </p:cNvPr>
          <p:cNvSpPr>
            <a:spLocks noGrp="1"/>
          </p:cNvSpPr>
          <p:nvPr>
            <p:ph sz="half" idx="1"/>
          </p:nvPr>
        </p:nvSpPr>
        <p:spPr>
          <a:xfrm>
            <a:off x="695325" y="1727200"/>
            <a:ext cx="5181600" cy="4365626"/>
          </a:xfrm>
        </p:spPr>
        <p:txBody>
          <a:bodyPr/>
          <a:lstStyle/>
          <a:p>
            <a:pPr marL="215900" indent="-215900"/>
            <a:r>
              <a:rPr lang="nb-NO" sz="1600" b="1" dirty="0"/>
              <a:t>Rektor: </a:t>
            </a:r>
            <a:r>
              <a:rPr lang="nb-NO" sz="1600" dirty="0"/>
              <a:t>Overordnet administrativt og pedagogisk ansvar for skolen og AKS.</a:t>
            </a:r>
          </a:p>
          <a:p>
            <a:pPr marL="215900" indent="-215900"/>
            <a:r>
              <a:rPr lang="nb-NO" sz="1600" b="1" dirty="0"/>
              <a:t>Øvrig skoleledelse: </a:t>
            </a:r>
            <a:r>
              <a:rPr lang="nb-NO" sz="1600" dirty="0"/>
              <a:t>Assisterende rektor, undervisningsinspektører, sosiallærer og AKS-leder. </a:t>
            </a:r>
          </a:p>
          <a:p>
            <a:pPr marL="215900" indent="-215900"/>
            <a:r>
              <a:rPr lang="nb-NO" sz="1600" b="1" dirty="0"/>
              <a:t>Kontaktlærer: </a:t>
            </a:r>
            <a:r>
              <a:rPr lang="nb-NO" sz="1600" dirty="0"/>
              <a:t>Hver klasse har en kontaktlærer som leder opplæringen i samarbeid med andre lærere og faglærere. Skoleassistenter kan bistå elever med spesielle behov. </a:t>
            </a:r>
          </a:p>
          <a:p>
            <a:pPr marL="215900" indent="-215900"/>
            <a:r>
              <a:rPr lang="nb-NO" sz="1600" b="1" dirty="0"/>
              <a:t>PPT (pedagogisk-psykologisk tjeneste): </a:t>
            </a:r>
            <a:r>
              <a:rPr lang="nb-NO" sz="1600" dirty="0"/>
              <a:t>Gjør sakkyndige vurderinger om støtte utover ordinær undervisning. </a:t>
            </a:r>
          </a:p>
          <a:p>
            <a:pPr marL="215900" indent="-215900"/>
            <a:r>
              <a:rPr lang="nb-NO" sz="1600" b="1" dirty="0"/>
              <a:t>Andre støttetjenester: </a:t>
            </a:r>
            <a:r>
              <a:rPr lang="nb-NO" sz="1600" dirty="0"/>
              <a:t>Skolehelsetjenesten, tannhelsetjenesten, barnevernet. </a:t>
            </a:r>
          </a:p>
        </p:txBody>
      </p:sp>
      <p:sp>
        <p:nvSpPr>
          <p:cNvPr id="4" name="Content Placeholder 3">
            <a:extLst>
              <a:ext uri="{FF2B5EF4-FFF2-40B4-BE49-F238E27FC236}">
                <a16:creationId xmlns:a16="http://schemas.microsoft.com/office/drawing/2014/main" id="{FB741817-5DB1-4F3C-9D99-115E77B18A07}"/>
              </a:ext>
            </a:extLst>
          </p:cNvPr>
          <p:cNvSpPr>
            <a:spLocks noGrp="1"/>
          </p:cNvSpPr>
          <p:nvPr>
            <p:ph sz="half" idx="2"/>
          </p:nvPr>
        </p:nvSpPr>
        <p:spPr/>
        <p:txBody>
          <a:bodyPr/>
          <a:lstStyle/>
          <a:p>
            <a:r>
              <a:rPr lang="nb-NO" dirty="0"/>
              <a:t>Rektor: Cecilie Raddum.</a:t>
            </a:r>
          </a:p>
          <a:p>
            <a:r>
              <a:rPr lang="nb-NO" dirty="0"/>
              <a:t>Assisterende rektor: Eva Eek Olsen (5. – 7.trinn).</a:t>
            </a:r>
          </a:p>
          <a:p>
            <a:r>
              <a:rPr lang="nb-NO" dirty="0"/>
              <a:t>Undervisningsinspektører: Janne Thon Rehn (1.-4.trinn), Are Sandsdalen (</a:t>
            </a:r>
            <a:r>
              <a:rPr lang="nb-NO" dirty="0" err="1"/>
              <a:t>Byomfattende</a:t>
            </a:r>
            <a:r>
              <a:rPr lang="nb-NO" dirty="0"/>
              <a:t> grupper) og Jannicke Veum-Søhoel (AKS).</a:t>
            </a:r>
          </a:p>
          <a:p>
            <a:r>
              <a:rPr lang="nb-NO" dirty="0"/>
              <a:t>Sosiallærer: Christin S. Sagvolden.</a:t>
            </a:r>
          </a:p>
          <a:p>
            <a:r>
              <a:rPr lang="nb-NO" dirty="0"/>
              <a:t>Baseleder, Base Blå: Kusum Lata. </a:t>
            </a:r>
          </a:p>
        </p:txBody>
      </p:sp>
      <p:sp>
        <p:nvSpPr>
          <p:cNvPr id="5" name="Date Placeholder 4">
            <a:extLst>
              <a:ext uri="{FF2B5EF4-FFF2-40B4-BE49-F238E27FC236}">
                <a16:creationId xmlns:a16="http://schemas.microsoft.com/office/drawing/2014/main" id="{E2D28B99-5C79-4CE4-82FE-E74D98ACABAD}"/>
              </a:ext>
            </a:extLst>
          </p:cNvPr>
          <p:cNvSpPr>
            <a:spLocks noGrp="1"/>
          </p:cNvSpPr>
          <p:nvPr>
            <p:ph type="dt" sz="half" idx="10"/>
          </p:nvPr>
        </p:nvSpPr>
        <p:spPr/>
        <p:txBody>
          <a:bodyPr/>
          <a:lstStyle/>
          <a:p>
            <a:fld id="{81931E7B-50BA-9449-91F9-9A9201D90364}" type="datetime1">
              <a:rPr lang="nb-NO" smtClean="0"/>
              <a:t>04.09.2019</a:t>
            </a:fld>
            <a:endParaRPr lang="nb-NO"/>
          </a:p>
        </p:txBody>
      </p:sp>
      <p:sp>
        <p:nvSpPr>
          <p:cNvPr id="6" name="Slide Number Placeholder 5">
            <a:extLst>
              <a:ext uri="{FF2B5EF4-FFF2-40B4-BE49-F238E27FC236}">
                <a16:creationId xmlns:a16="http://schemas.microsoft.com/office/drawing/2014/main" id="{45C6963E-0497-4CF2-A11E-C4CEAE53EAB8}"/>
              </a:ext>
            </a:extLst>
          </p:cNvPr>
          <p:cNvSpPr>
            <a:spLocks noGrp="1"/>
          </p:cNvSpPr>
          <p:nvPr>
            <p:ph type="sldNum" sz="quarter" idx="12"/>
          </p:nvPr>
        </p:nvSpPr>
        <p:spPr/>
        <p:txBody>
          <a:bodyPr/>
          <a:lstStyle/>
          <a:p>
            <a:fld id="{8ACEFDFC-287E-0A4D-81A7-6CC8C070690D}" type="slidenum">
              <a:rPr lang="nb-NO" smtClean="0"/>
              <a:t>7</a:t>
            </a:fld>
            <a:endParaRPr lang="nb-NO"/>
          </a:p>
        </p:txBody>
      </p:sp>
    </p:spTree>
    <p:extLst>
      <p:ext uri="{BB962C8B-B14F-4D97-AF65-F5344CB8AC3E}">
        <p14:creationId xmlns:p14="http://schemas.microsoft.com/office/powerpoint/2010/main" val="808959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720002"/>
            <a:ext cx="9469438" cy="482265"/>
          </a:xfrm>
        </p:spPr>
        <p:txBody>
          <a:bodyPr>
            <a:normAutofit fontScale="90000"/>
          </a:bodyPr>
          <a:lstStyle/>
          <a:p>
            <a:r>
              <a:rPr lang="nb-NO" dirty="0"/>
              <a:t>Ord, paragrafer og samarbeidspartnere i skolen</a:t>
            </a:r>
            <a:br>
              <a:rPr lang="nb-NO" dirty="0"/>
            </a:br>
            <a:endParaRPr lang="nb-NO" dirty="0"/>
          </a:p>
        </p:txBody>
      </p:sp>
      <p:sp>
        <p:nvSpPr>
          <p:cNvPr id="3" name="Plassholder for innhold 2"/>
          <p:cNvSpPr>
            <a:spLocks noGrp="1"/>
          </p:cNvSpPr>
          <p:nvPr>
            <p:ph idx="1"/>
          </p:nvPr>
        </p:nvSpPr>
        <p:spPr>
          <a:xfrm>
            <a:off x="695326" y="1566334"/>
            <a:ext cx="9469438" cy="4526492"/>
          </a:xfrm>
        </p:spPr>
        <p:txBody>
          <a:bodyPr/>
          <a:lstStyle/>
          <a:p>
            <a:endParaRPr lang="en-US" dirty="0"/>
          </a:p>
          <a:p>
            <a:pPr>
              <a:buFont typeface="Arial" panose="020B0604020202020204" pitchFamily="34" charset="0"/>
              <a:buChar char="•"/>
            </a:pPr>
            <a:r>
              <a:rPr lang="en-US" dirty="0"/>
              <a:t>§2.8 - </a:t>
            </a:r>
            <a:r>
              <a:rPr lang="en-US" dirty="0" err="1"/>
              <a:t>Særskilt</a:t>
            </a:r>
            <a:r>
              <a:rPr lang="en-US" dirty="0"/>
              <a:t> </a:t>
            </a:r>
            <a:r>
              <a:rPr lang="en-US" dirty="0" err="1"/>
              <a:t>norskopplæring</a:t>
            </a:r>
            <a:r>
              <a:rPr lang="en-US" dirty="0"/>
              <a:t> (SNO)</a:t>
            </a:r>
          </a:p>
          <a:p>
            <a:pPr>
              <a:buFont typeface="Arial" panose="020B0604020202020204" pitchFamily="34" charset="0"/>
              <a:buChar char="•"/>
            </a:pPr>
            <a:r>
              <a:rPr lang="en-US" dirty="0"/>
              <a:t>§1.3 – </a:t>
            </a:r>
            <a:r>
              <a:rPr lang="en-US" dirty="0" err="1"/>
              <a:t>Tilpasset</a:t>
            </a:r>
            <a:r>
              <a:rPr lang="en-US" dirty="0"/>
              <a:t> </a:t>
            </a:r>
            <a:r>
              <a:rPr lang="en-US" dirty="0" err="1"/>
              <a:t>opplæring</a:t>
            </a:r>
            <a:r>
              <a:rPr lang="en-US" dirty="0"/>
              <a:t>. </a:t>
            </a:r>
            <a:r>
              <a:rPr lang="en-US" dirty="0" err="1"/>
              <a:t>Politiske</a:t>
            </a:r>
            <a:r>
              <a:rPr lang="en-US" dirty="0"/>
              <a:t> </a:t>
            </a:r>
            <a:r>
              <a:rPr lang="en-US" dirty="0" err="1"/>
              <a:t>føringer</a:t>
            </a:r>
            <a:r>
              <a:rPr lang="en-US" dirty="0"/>
              <a:t> </a:t>
            </a:r>
            <a:r>
              <a:rPr lang="en-US" dirty="0" err="1"/>
              <a:t>i</a:t>
            </a:r>
            <a:r>
              <a:rPr lang="en-US" dirty="0"/>
              <a:t> Norge </a:t>
            </a:r>
            <a:r>
              <a:rPr lang="en-US" dirty="0" err="1"/>
              <a:t>har</a:t>
            </a:r>
            <a:r>
              <a:rPr lang="en-US" dirty="0"/>
              <a:t> </a:t>
            </a:r>
            <a:r>
              <a:rPr lang="en-US" dirty="0" err="1"/>
              <a:t>vektlagt</a:t>
            </a:r>
            <a:r>
              <a:rPr lang="en-US" dirty="0"/>
              <a:t> </a:t>
            </a:r>
            <a:r>
              <a:rPr lang="en-US" dirty="0" err="1"/>
              <a:t>inkludering</a:t>
            </a:r>
            <a:r>
              <a:rPr lang="en-US" dirty="0"/>
              <a:t> </a:t>
            </a:r>
            <a:r>
              <a:rPr lang="en-US" dirty="0" err="1"/>
              <a:t>siden</a:t>
            </a:r>
            <a:r>
              <a:rPr lang="en-US" dirty="0"/>
              <a:t> 90-tallet (</a:t>
            </a:r>
            <a:r>
              <a:rPr lang="en-US" dirty="0" err="1"/>
              <a:t>Haug</a:t>
            </a:r>
            <a:r>
              <a:rPr lang="en-US" dirty="0"/>
              <a:t>, 2014). </a:t>
            </a:r>
            <a:r>
              <a:rPr lang="en-US" dirty="0" err="1"/>
              <a:t>Skolen</a:t>
            </a:r>
            <a:r>
              <a:rPr lang="en-US" dirty="0"/>
              <a:t> </a:t>
            </a:r>
            <a:r>
              <a:rPr lang="en-US" dirty="0" err="1"/>
              <a:t>må</a:t>
            </a:r>
            <a:r>
              <a:rPr lang="en-US" dirty="0"/>
              <a:t> </a:t>
            </a:r>
            <a:r>
              <a:rPr lang="en-US" dirty="0" err="1"/>
              <a:t>legge</a:t>
            </a:r>
            <a:r>
              <a:rPr lang="en-US" dirty="0"/>
              <a:t> </a:t>
            </a:r>
            <a:r>
              <a:rPr lang="en-US" dirty="0" err="1"/>
              <a:t>tilrette</a:t>
            </a:r>
            <a:r>
              <a:rPr lang="en-US" dirty="0"/>
              <a:t> for </a:t>
            </a:r>
            <a:r>
              <a:rPr lang="en-US" dirty="0" err="1"/>
              <a:t>tilpasset</a:t>
            </a:r>
            <a:r>
              <a:rPr lang="en-US" dirty="0"/>
              <a:t> </a:t>
            </a:r>
            <a:r>
              <a:rPr lang="en-US" dirty="0" err="1"/>
              <a:t>opplæring</a:t>
            </a:r>
            <a:r>
              <a:rPr lang="en-US" dirty="0"/>
              <a:t> </a:t>
            </a:r>
            <a:r>
              <a:rPr lang="en-US" dirty="0" err="1"/>
              <a:t>av</a:t>
            </a:r>
            <a:r>
              <a:rPr lang="en-US" dirty="0"/>
              <a:t> </a:t>
            </a:r>
            <a:r>
              <a:rPr lang="en-US" dirty="0" err="1"/>
              <a:t>alle</a:t>
            </a:r>
            <a:r>
              <a:rPr lang="en-US" dirty="0"/>
              <a:t> </a:t>
            </a:r>
            <a:r>
              <a:rPr lang="en-US" dirty="0" err="1"/>
              <a:t>elever</a:t>
            </a:r>
            <a:r>
              <a:rPr lang="en-US" dirty="0"/>
              <a:t>.</a:t>
            </a:r>
          </a:p>
          <a:p>
            <a:pPr>
              <a:buFont typeface="Arial" panose="020B0604020202020204" pitchFamily="34" charset="0"/>
              <a:buChar char="•"/>
            </a:pPr>
            <a:r>
              <a:rPr lang="en-US" dirty="0"/>
              <a:t>§ 5.1 - </a:t>
            </a:r>
            <a:r>
              <a:rPr lang="en-US" dirty="0" err="1"/>
              <a:t>spesialundervisning</a:t>
            </a:r>
            <a:r>
              <a:rPr lang="en-US" dirty="0"/>
              <a:t>, </a:t>
            </a:r>
            <a:r>
              <a:rPr lang="en-US" dirty="0" err="1"/>
              <a:t>etter</a:t>
            </a:r>
            <a:r>
              <a:rPr lang="en-US" dirty="0"/>
              <a:t> </a:t>
            </a:r>
            <a:r>
              <a:rPr lang="en-US" dirty="0" err="1"/>
              <a:t>anmodning</a:t>
            </a:r>
            <a:r>
              <a:rPr lang="en-US" dirty="0"/>
              <a:t> </a:t>
            </a:r>
            <a:r>
              <a:rPr lang="en-US" dirty="0" err="1"/>
              <a:t>fra</a:t>
            </a:r>
            <a:r>
              <a:rPr lang="en-US" dirty="0"/>
              <a:t> PPT. </a:t>
            </a:r>
            <a:r>
              <a:rPr lang="en-US" dirty="0" err="1"/>
              <a:t>Elever</a:t>
            </a:r>
            <a:r>
              <a:rPr lang="en-US" dirty="0"/>
              <a:t> </a:t>
            </a:r>
            <a:r>
              <a:rPr lang="en-US" dirty="0" err="1"/>
              <a:t>som</a:t>
            </a:r>
            <a:r>
              <a:rPr lang="en-US" dirty="0"/>
              <a:t> </a:t>
            </a:r>
            <a:r>
              <a:rPr lang="en-US" dirty="0" err="1"/>
              <a:t>har</a:t>
            </a:r>
            <a:r>
              <a:rPr lang="en-US" dirty="0"/>
              <a:t> </a:t>
            </a:r>
            <a:r>
              <a:rPr lang="en-US" dirty="0" err="1"/>
              <a:t>vedtak</a:t>
            </a:r>
            <a:r>
              <a:rPr lang="en-US" dirty="0"/>
              <a:t> </a:t>
            </a:r>
            <a:r>
              <a:rPr lang="en-US" dirty="0" err="1"/>
              <a:t>etter</a:t>
            </a:r>
            <a:r>
              <a:rPr lang="en-US" dirty="0"/>
              <a:t> § 5.1 </a:t>
            </a:r>
            <a:r>
              <a:rPr lang="en-US" dirty="0" err="1"/>
              <a:t>har</a:t>
            </a:r>
            <a:r>
              <a:rPr lang="en-US" dirty="0"/>
              <a:t> </a:t>
            </a:r>
            <a:r>
              <a:rPr lang="en-US" dirty="0" err="1"/>
              <a:t>en</a:t>
            </a:r>
            <a:r>
              <a:rPr lang="en-US" dirty="0"/>
              <a:t> </a:t>
            </a:r>
            <a:r>
              <a:rPr lang="en-US" dirty="0" err="1"/>
              <a:t>Individuell</a:t>
            </a:r>
            <a:r>
              <a:rPr lang="en-US" dirty="0"/>
              <a:t> </a:t>
            </a:r>
            <a:r>
              <a:rPr lang="en-US" dirty="0" err="1"/>
              <a:t>opplæringsplan</a:t>
            </a:r>
            <a:r>
              <a:rPr lang="en-US" dirty="0"/>
              <a:t> (IOP)</a:t>
            </a:r>
          </a:p>
          <a:p>
            <a:pPr>
              <a:buFont typeface="Arial" panose="020B0604020202020204" pitchFamily="34" charset="0"/>
              <a:buChar char="•"/>
            </a:pPr>
            <a:r>
              <a:rPr lang="en-US" dirty="0"/>
              <a:t>BUP, </a:t>
            </a:r>
            <a:r>
              <a:rPr lang="en-US" dirty="0" err="1"/>
              <a:t>Barnevern</a:t>
            </a:r>
            <a:endParaRPr lang="en-US" dirty="0"/>
          </a:p>
          <a:p>
            <a:pPr>
              <a:buFont typeface="Arial" panose="020B0604020202020204" pitchFamily="34" charset="0"/>
              <a:buChar char="•"/>
            </a:pPr>
            <a:r>
              <a:rPr lang="en-US" dirty="0" err="1"/>
              <a:t>Foreldre</a:t>
            </a:r>
            <a:r>
              <a:rPr lang="en-US" dirty="0"/>
              <a:t> </a:t>
            </a:r>
            <a:r>
              <a:rPr lang="en-US" dirty="0" err="1"/>
              <a:t>kan</a:t>
            </a:r>
            <a:r>
              <a:rPr lang="en-US" dirty="0"/>
              <a:t> </a:t>
            </a:r>
            <a:r>
              <a:rPr lang="en-US" dirty="0" err="1"/>
              <a:t>bidra</a:t>
            </a:r>
            <a:r>
              <a:rPr lang="en-US" dirty="0"/>
              <a:t> </a:t>
            </a:r>
            <a:r>
              <a:rPr lang="en-US" dirty="0" err="1"/>
              <a:t>til</a:t>
            </a:r>
            <a:r>
              <a:rPr lang="en-US" dirty="0"/>
              <a:t> god </a:t>
            </a:r>
            <a:r>
              <a:rPr lang="en-US" dirty="0" err="1"/>
              <a:t>inkludering</a:t>
            </a:r>
            <a:endParaRPr lang="en-US" dirty="0"/>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04.09.2019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8</a:t>
            </a:fld>
            <a:endParaRPr lang="nb-NO"/>
          </a:p>
        </p:txBody>
      </p:sp>
    </p:spTree>
    <p:extLst>
      <p:ext uri="{BB962C8B-B14F-4D97-AF65-F5344CB8AC3E}">
        <p14:creationId xmlns:p14="http://schemas.microsoft.com/office/powerpoint/2010/main" val="821408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a:t>Tilpasset opplæring </a:t>
            </a:r>
          </a:p>
        </p:txBody>
      </p:sp>
      <p:sp>
        <p:nvSpPr>
          <p:cNvPr id="8" name="Plassholder for innhold 7"/>
          <p:cNvSpPr>
            <a:spLocks noGrp="1"/>
          </p:cNvSpPr>
          <p:nvPr>
            <p:ph idx="1"/>
          </p:nvPr>
        </p:nvSpPr>
        <p:spPr>
          <a:xfrm>
            <a:off x="695326" y="1473199"/>
            <a:ext cx="9469438" cy="4893733"/>
          </a:xfrm>
        </p:spPr>
        <p:txBody>
          <a:bodyPr/>
          <a:lstStyle/>
          <a:p>
            <a:r>
              <a:rPr lang="nb-NO" sz="1400" dirty="0"/>
              <a:t>Alle elever skal få opplæring tilpasset sine evner og forutsetninger. Elevene kan få undervisning på ulike måter: </a:t>
            </a:r>
          </a:p>
          <a:p>
            <a:pPr lvl="1"/>
            <a:r>
              <a:rPr lang="nb-NO" sz="1400" dirty="0"/>
              <a:t>Med hele klassen i klasserommet</a:t>
            </a:r>
          </a:p>
          <a:p>
            <a:pPr lvl="1"/>
            <a:r>
              <a:rPr lang="nb-NO" sz="1400" dirty="0"/>
              <a:t>I mindre grupper </a:t>
            </a:r>
          </a:p>
          <a:p>
            <a:pPr lvl="1"/>
            <a:r>
              <a:rPr lang="nb-NO" sz="1400" dirty="0"/>
              <a:t>Alene med lærer</a:t>
            </a:r>
          </a:p>
          <a:p>
            <a:pPr lvl="1"/>
            <a:r>
              <a:rPr lang="nb-NO" sz="1400" dirty="0"/>
              <a:t>På tur med trinnet </a:t>
            </a:r>
          </a:p>
          <a:p>
            <a:r>
              <a:rPr lang="nb-NO" sz="1400" dirty="0"/>
              <a:t>Elever som ikke kan få utbytte av det ordinære opplæringstilbudet, har rett til spesialundervisning. Skolen vurderer behov, og kan henvise til vurdering hos PPT (pedagogisk-psykologisk tjeneste) </a:t>
            </a:r>
          </a:p>
          <a:p>
            <a:r>
              <a:rPr lang="nb-NO" sz="1400" dirty="0"/>
              <a:t>Elever med et annet morsmål enn norsk og samisk har rett til særskilt norskopplæring.  </a:t>
            </a:r>
          </a:p>
          <a:p>
            <a:pPr marL="0" indent="0">
              <a:buNone/>
            </a:pPr>
            <a:endParaRPr lang="nb-NO" sz="1400" dirty="0"/>
          </a:p>
          <a:p>
            <a:pPr marL="0" indent="0">
              <a:buNone/>
            </a:pPr>
            <a:endParaRPr lang="nb-NO" sz="1400" dirty="0"/>
          </a:p>
        </p:txBody>
      </p:sp>
      <p:sp>
        <p:nvSpPr>
          <p:cNvPr id="2" name="Plassholder for dato 1"/>
          <p:cNvSpPr>
            <a:spLocks noGrp="1"/>
          </p:cNvSpPr>
          <p:nvPr>
            <p:ph type="dt" sz="half" idx="10"/>
          </p:nvPr>
        </p:nvSpPr>
        <p:spPr/>
        <p:txBody>
          <a:bodyPr/>
          <a:lstStyle/>
          <a:p>
            <a:fld id="{F29D7420-2B41-5A47-8224-27AB9025098A}" type="datetime1">
              <a:rPr lang="nb-NO" smtClean="0"/>
              <a:t>04.09.2019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9</a:t>
            </a:fld>
            <a:endParaRPr lang="nb-NO"/>
          </a:p>
        </p:txBody>
      </p:sp>
      <p:sp>
        <p:nvSpPr>
          <p:cNvPr id="4" name="Rektangel 3"/>
          <p:cNvSpPr/>
          <p:nvPr/>
        </p:nvSpPr>
        <p:spPr>
          <a:xfrm>
            <a:off x="5974813" y="3244334"/>
            <a:ext cx="242374" cy="369332"/>
          </a:xfrm>
          <a:prstGeom prst="rect">
            <a:avLst/>
          </a:prstGeom>
        </p:spPr>
        <p:txBody>
          <a:bodyPr wrap="none">
            <a:spAutoFit/>
          </a:bodyPr>
          <a:lstStyle/>
          <a:p>
            <a:r>
              <a:rPr lang="nb-NO" dirty="0">
                <a:solidFill>
                  <a:srgbClr val="000000"/>
                </a:solidFill>
                <a:latin typeface="Times New Roman" panose="02020603050405020304" pitchFamily="18" charset="0"/>
              </a:rPr>
              <a:t> </a:t>
            </a:r>
            <a:endParaRPr lang="nb-NO" dirty="0"/>
          </a:p>
        </p:txBody>
      </p:sp>
      <p:pic>
        <p:nvPicPr>
          <p:cNvPr id="9" name="Bilde 8"/>
          <p:cNvPicPr>
            <a:picLocks noChangeAspect="1"/>
          </p:cNvPicPr>
          <p:nvPr/>
        </p:nvPicPr>
        <p:blipFill>
          <a:blip r:embed="rId2"/>
          <a:stretch>
            <a:fillRect/>
          </a:stretch>
        </p:blipFill>
        <p:spPr>
          <a:xfrm>
            <a:off x="9692102" y="513441"/>
            <a:ext cx="1804572" cy="1298561"/>
          </a:xfrm>
          <a:prstGeom prst="rect">
            <a:avLst/>
          </a:prstGeom>
        </p:spPr>
      </p:pic>
      <p:sp>
        <p:nvSpPr>
          <p:cNvPr id="5" name="Rektangel 4"/>
          <p:cNvSpPr/>
          <p:nvPr/>
        </p:nvSpPr>
        <p:spPr>
          <a:xfrm>
            <a:off x="3251200" y="4366864"/>
            <a:ext cx="4919133" cy="1667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1800"/>
              </a:spcBef>
              <a:buSzPct val="100000"/>
            </a:pPr>
            <a:r>
              <a:rPr lang="nb-NO" sz="1400" dirty="0">
                <a:solidFill>
                  <a:schemeClr val="bg1"/>
                </a:solidFill>
              </a:rPr>
              <a:t>Inkludering innebærer at alle elever skal ha tilhørighet til en klasse og ta del i fellesskapet i skolen. Likeverdig opplæring innebærer at elevene ikke behandles likt, men forskjellig ut fra de ulike behovene de har.</a:t>
            </a:r>
          </a:p>
          <a:p>
            <a:pPr lvl="0" algn="r">
              <a:spcBef>
                <a:spcPts val="1800"/>
              </a:spcBef>
              <a:buSzPct val="100000"/>
            </a:pPr>
            <a:r>
              <a:rPr lang="nb-NO" sz="1400" dirty="0">
                <a:solidFill>
                  <a:schemeClr val="bg1"/>
                </a:solidFill>
              </a:rPr>
              <a:t>Overland</a:t>
            </a:r>
          </a:p>
        </p:txBody>
      </p:sp>
    </p:spTree>
    <p:extLst>
      <p:ext uri="{BB962C8B-B14F-4D97-AF65-F5344CB8AC3E}">
        <p14:creationId xmlns:p14="http://schemas.microsoft.com/office/powerpoint/2010/main" val="3648948702"/>
      </p:ext>
    </p:extLst>
  </p:cSld>
  <p:clrMapOvr>
    <a:masterClrMapping/>
  </p:clrMapOvr>
</p:sld>
</file>

<file path=ppt/theme/theme1.xml><?xml version="1.0" encoding="utf-8"?>
<a:theme xmlns:a="http://schemas.openxmlformats.org/drawingml/2006/main" name="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old" id="{099F1CB8-ECC5-46E0-AF6F-C27621DD0DCA}" vid="{1279495A-A99A-49A8-84A6-74DF8FBDACB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C78C8C2ED5B8A47A5DAD9FA7542C6C4" ma:contentTypeVersion="7" ma:contentTypeDescription="Opprett et nytt dokument." ma:contentTypeScope="" ma:versionID="e0791b98496874a1c4836edd6d5faa72">
  <xsd:schema xmlns:xsd="http://www.w3.org/2001/XMLSchema" xmlns:xs="http://www.w3.org/2001/XMLSchema" xmlns:p="http://schemas.microsoft.com/office/2006/metadata/properties" xmlns:ns2="636d9a05-4a45-4fa7-a7e8-10d1a1166376" xmlns:ns3="401c669b-78b3-43ed-91f0-b97c67945201" targetNamespace="http://schemas.microsoft.com/office/2006/metadata/properties" ma:root="true" ma:fieldsID="8e78840ffa4c81bd6f8fed37a785256c" ns2:_="" ns3:_="">
    <xsd:import namespace="636d9a05-4a45-4fa7-a7e8-10d1a1166376"/>
    <xsd:import namespace="401c669b-78b3-43ed-91f0-b97c6794520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6d9a05-4a45-4fa7-a7e8-10d1a1166376"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1c669b-78b3-43ed-91f0-b97c6794520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70EB2B-55F4-4F48-8B84-35DD25018C01}">
  <ds:schemaRefs>
    <ds:schemaRef ds:uri="8f37ddf1-7554-40f1-a893-e01dae0b305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4b4bd0d-1350-4ac9-a76b-c190acede3d6"/>
    <ds:schemaRef ds:uri="http://www.w3.org/XML/1998/namespace"/>
    <ds:schemaRef ds:uri="http://purl.org/dc/dcmitype/"/>
  </ds:schemaRefs>
</ds:datastoreItem>
</file>

<file path=customXml/itemProps2.xml><?xml version="1.0" encoding="utf-8"?>
<ds:datastoreItem xmlns:ds="http://schemas.openxmlformats.org/officeDocument/2006/customXml" ds:itemID="{FE578C5E-20A8-4176-8093-DC821CEC07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6d9a05-4a45-4fa7-a7e8-10d1a1166376"/>
    <ds:schemaRef ds:uri="401c669b-78b3-43ed-91f0-b97c679452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5946B3-5726-41A4-B42D-7E74A85BED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Oslo_2019_basic-old</Template>
  <TotalTime>425</TotalTime>
  <Words>2310</Words>
  <Application>Microsoft Office PowerPoint</Application>
  <PresentationFormat>Widescreen</PresentationFormat>
  <Paragraphs>358</Paragraphs>
  <Slides>34</Slides>
  <Notes>0</Notes>
  <HiddenSlides>0</HiddenSlides>
  <MMClips>0</MMClips>
  <ScaleCrop>false</ScaleCrop>
  <HeadingPairs>
    <vt:vector size="4" baseType="variant">
      <vt:variant>
        <vt:lpstr>Tema</vt:lpstr>
      </vt:variant>
      <vt:variant>
        <vt:i4>1</vt:i4>
      </vt:variant>
      <vt:variant>
        <vt:lpstr>Lysbildetitler</vt:lpstr>
      </vt:variant>
      <vt:variant>
        <vt:i4>34</vt:i4>
      </vt:variant>
    </vt:vector>
  </HeadingPairs>
  <TitlesOfParts>
    <vt:vector size="35" baseType="lpstr">
      <vt:lpstr>Oslo 2019 / positiv</vt:lpstr>
      <vt:lpstr>Velkommen til Osloskolen!  </vt:lpstr>
      <vt:lpstr>Dagens program</vt:lpstr>
      <vt:lpstr>Hva og hvordan skal elevene lære?</vt:lpstr>
      <vt:lpstr>Fag og grunnleggende ferdigheter  </vt:lpstr>
      <vt:lpstr>PowerPoint-presentasjon</vt:lpstr>
      <vt:lpstr>Ansatte på første trinn: </vt:lpstr>
      <vt:lpstr>Skolens ledelse, andre ansatte og støttetjenester </vt:lpstr>
      <vt:lpstr>Ord, paragrafer og samarbeidspartnere i skolen </vt:lpstr>
      <vt:lpstr>Tilpasset opplæring </vt:lpstr>
      <vt:lpstr>Skolen skal følge hver enkelt elevs faglige og sosiale utvikling  </vt:lpstr>
      <vt:lpstr>Trygt og godt skolemiljø </vt:lpstr>
      <vt:lpstr>Skolens arbeid med trivsel og godt skolemiljø</vt:lpstr>
      <vt:lpstr>PowerPoint-presentasjon</vt:lpstr>
      <vt:lpstr>Informasjon om ny trivselsundersøkelse for elever på 1.-4. trinn</vt:lpstr>
      <vt:lpstr>Pilot høsten 2018</vt:lpstr>
      <vt:lpstr>Innholdet i undersøkelsen</vt:lpstr>
      <vt:lpstr>Gjennomføring av undersøkelsen</vt:lpstr>
      <vt:lpstr>PowerPoint-presentasjon</vt:lpstr>
      <vt:lpstr>Personvern</vt:lpstr>
      <vt:lpstr>Mer informasjon</vt:lpstr>
      <vt:lpstr>Læringsbrett på Bryn skole</vt:lpstr>
      <vt:lpstr>PowerPoint-presentasjon</vt:lpstr>
      <vt:lpstr>PowerPoint-presentasjon</vt:lpstr>
      <vt:lpstr>Aktivitetsskolen – AKS </vt:lpstr>
      <vt:lpstr>Organisering:</vt:lpstr>
      <vt:lpstr>Kommunikasjon:</vt:lpstr>
      <vt:lpstr>Informasjon:</vt:lpstr>
      <vt:lpstr>Heltid eller deltid:</vt:lpstr>
      <vt:lpstr>Varme og fornuftige klær:</vt:lpstr>
      <vt:lpstr>Tilbud:</vt:lpstr>
      <vt:lpstr>Samarbeid mellom hjem og skole </vt:lpstr>
      <vt:lpstr>Kontaktinformasjon / klasselister</vt:lpstr>
      <vt:lpstr>Informasjon fra skolen </vt:lpstr>
      <vt:lpstr>PowerPoint-presentasjon</vt:lpstr>
    </vt:vector>
  </TitlesOfParts>
  <Company>Utdanningsetaten i Oslo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Liv Dalen Tennøe</dc:creator>
  <cp:lastModifiedBy>Janne Thon Rehn</cp:lastModifiedBy>
  <cp:revision>348</cp:revision>
  <cp:lastPrinted>2019-03-22T09:42:42Z</cp:lastPrinted>
  <dcterms:created xsi:type="dcterms:W3CDTF">2019-05-14T13:07:27Z</dcterms:created>
  <dcterms:modified xsi:type="dcterms:W3CDTF">2019-09-04T14:41:24Z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0x010100BC78C8C2ED5B8A47A5DAD9FA7542C6C4</vt:lpwstr>
  </property>
</Properties>
</file>