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34"/>
  </p:notesMasterIdLst>
  <p:sldIdLst>
    <p:sldId id="386" r:id="rId5"/>
    <p:sldId id="421" r:id="rId6"/>
    <p:sldId id="398" r:id="rId7"/>
    <p:sldId id="411" r:id="rId8"/>
    <p:sldId id="388" r:id="rId9"/>
    <p:sldId id="392" r:id="rId10"/>
    <p:sldId id="391" r:id="rId11"/>
    <p:sldId id="420" r:id="rId12"/>
    <p:sldId id="401" r:id="rId13"/>
    <p:sldId id="413" r:id="rId14"/>
    <p:sldId id="414" r:id="rId15"/>
    <p:sldId id="415" r:id="rId16"/>
    <p:sldId id="416" r:id="rId17"/>
    <p:sldId id="417" r:id="rId18"/>
    <p:sldId id="418" r:id="rId19"/>
    <p:sldId id="419" r:id="rId20"/>
    <p:sldId id="422" r:id="rId21"/>
    <p:sldId id="423" r:id="rId22"/>
    <p:sldId id="424" r:id="rId23"/>
    <p:sldId id="393" r:id="rId24"/>
    <p:sldId id="426" r:id="rId25"/>
    <p:sldId id="427" r:id="rId26"/>
    <p:sldId id="428" r:id="rId27"/>
    <p:sldId id="394" r:id="rId28"/>
    <p:sldId id="429" r:id="rId29"/>
    <p:sldId id="396" r:id="rId30"/>
    <p:sldId id="431" r:id="rId31"/>
    <p:sldId id="400" r:id="rId32"/>
    <p:sldId id="399" r:id="rId33"/>
  </p:sldIdLst>
  <p:sldSz cx="12192000" cy="6858000"/>
  <p:notesSz cx="6858000" cy="9144000"/>
  <p:embeddedFontLst>
    <p:embeddedFont>
      <p:font typeface="Oslo Sans" panose="020B0604020202020204" charset="0"/>
      <p:regular r:id="rId35"/>
      <p:bold r:id="rId36"/>
      <p:italic r:id="rId37"/>
      <p:boldItalic r:id="rId38"/>
    </p:embeddedFont>
    <p:embeddedFont>
      <p:font typeface="Wingdings 3" panose="05040102010807070707" pitchFamily="18" charset="2"/>
      <p:regular r:id="rId39"/>
    </p:embeddedFont>
    <p:embeddedFont>
      <p:font typeface="Oslo Sans Light" panose="020B0604020202020204" charset="0"/>
      <p:regular r:id="rId40"/>
      <p:italic r:id="rId41"/>
    </p:embeddedFont>
    <p:embeddedFont>
      <p:font typeface="Oslo Sans Office Normal" panose="020B060402020202020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6"/>
            <p14:sldId id="421"/>
            <p14:sldId id="398"/>
            <p14:sldId id="411"/>
            <p14:sldId id="388"/>
            <p14:sldId id="392"/>
            <p14:sldId id="391"/>
            <p14:sldId id="420"/>
            <p14:sldId id="401"/>
            <p14:sldId id="413"/>
            <p14:sldId id="414"/>
            <p14:sldId id="415"/>
            <p14:sldId id="416"/>
            <p14:sldId id="417"/>
            <p14:sldId id="418"/>
            <p14:sldId id="419"/>
            <p14:sldId id="422"/>
            <p14:sldId id="423"/>
            <p14:sldId id="424"/>
            <p14:sldId id="393"/>
            <p14:sldId id="426"/>
            <p14:sldId id="427"/>
            <p14:sldId id="428"/>
            <p14:sldId id="394"/>
            <p14:sldId id="429"/>
            <p14:sldId id="396"/>
            <p14:sldId id="431"/>
            <p14:sldId id="400"/>
            <p14:sldId id="399"/>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879"/>
    <a:srgbClr val="2A2859"/>
    <a:srgbClr val="D0BFAE"/>
    <a:srgbClr val="C7F6C9"/>
    <a:srgbClr val="B3F5FF"/>
    <a:srgbClr val="4EF8B6"/>
    <a:srgbClr val="6FE9FF"/>
    <a:srgbClr val="FF8274"/>
    <a:srgbClr val="FFDC7B"/>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A9B91-8200-71AD-9B07-58C4FFC22A05}" v="1" dt="2019-05-21T11:14:38.215"/>
    <p1510:client id="{D3AF8D97-B593-409C-C39A-0AD915D5A877}" v="1" dt="2019-05-21T10:43:48.4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1531"/>
  </p:normalViewPr>
  <p:slideViewPr>
    <p:cSldViewPr snapToGrid="0" snapToObjects="1" showGuides="1">
      <p:cViewPr varScale="1">
        <p:scale>
          <a:sx n="113" d="100"/>
          <a:sy n="113" d="100"/>
        </p:scale>
        <p:origin x="456" y="1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6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Dalen Tennøe" userId="S::litea006@osloskolen.no::579d8f44-7c57-408c-a122-0c0d4f81822c" providerId="AD" clId="Web-{C40A9B91-8200-71AD-9B07-58C4FFC22A05}"/>
    <pc:docChg chg="addSld modSld modSection">
      <pc:chgData name="Liv Dalen Tennøe" userId="S::litea006@osloskolen.no::579d8f44-7c57-408c-a122-0c0d4f81822c" providerId="AD" clId="Web-{C40A9B91-8200-71AD-9B07-58C4FFC22A05}" dt="2019-05-21T11:32:06.639" v="485" actId="20577"/>
      <pc:docMkLst>
        <pc:docMk/>
      </pc:docMkLst>
      <pc:sldChg chg="modSp">
        <pc:chgData name="Liv Dalen Tennøe" userId="S::litea006@osloskolen.no::579d8f44-7c57-408c-a122-0c0d4f81822c" providerId="AD" clId="Web-{C40A9B91-8200-71AD-9B07-58C4FFC22A05}" dt="2019-05-21T11:32:06.639" v="485" actId="20577"/>
        <pc:sldMkLst>
          <pc:docMk/>
          <pc:sldMk cId="2230358124" sldId="394"/>
        </pc:sldMkLst>
        <pc:spChg chg="mod">
          <ac:chgData name="Liv Dalen Tennøe" userId="S::litea006@osloskolen.no::579d8f44-7c57-408c-a122-0c0d4f81822c" providerId="AD" clId="Web-{C40A9B91-8200-71AD-9B07-58C4FFC22A05}" dt="2019-05-21T11:32:06.639" v="485" actId="20577"/>
          <ac:spMkLst>
            <pc:docMk/>
            <pc:sldMk cId="2230358124" sldId="394"/>
            <ac:spMk id="3" creationId="{00000000-0000-0000-0000-000000000000}"/>
          </ac:spMkLst>
        </pc:spChg>
      </pc:sldChg>
      <pc:sldChg chg="addSp delSp modSp mod modClrScheme chgLayout">
        <pc:chgData name="Liv Dalen Tennøe" userId="S::litea006@osloskolen.no::579d8f44-7c57-408c-a122-0c0d4f81822c" providerId="AD" clId="Web-{C40A9B91-8200-71AD-9B07-58C4FFC22A05}" dt="2019-05-21T11:27:47.251" v="407" actId="20577"/>
        <pc:sldMkLst>
          <pc:docMk/>
          <pc:sldMk cId="1037126483" sldId="397"/>
        </pc:sldMkLst>
        <pc:spChg chg="mod ord">
          <ac:chgData name="Liv Dalen Tennøe" userId="S::litea006@osloskolen.no::579d8f44-7c57-408c-a122-0c0d4f81822c" providerId="AD" clId="Web-{C40A9B91-8200-71AD-9B07-58C4FFC22A05}" dt="2019-05-21T11:27:47.251" v="407" actId="20577"/>
          <ac:spMkLst>
            <pc:docMk/>
            <pc:sldMk cId="1037126483" sldId="397"/>
            <ac:spMk id="2" creationId="{27D2DA86-DC68-44B8-842B-FFA9C4E4506A}"/>
          </ac:spMkLst>
        </pc:spChg>
        <pc:spChg chg="add del mod ord">
          <ac:chgData name="Liv Dalen Tennøe" userId="S::litea006@osloskolen.no::579d8f44-7c57-408c-a122-0c0d4f81822c" providerId="AD" clId="Web-{C40A9B91-8200-71AD-9B07-58C4FFC22A05}" dt="2019-05-21T11:15:07.136" v="7"/>
          <ac:spMkLst>
            <pc:docMk/>
            <pc:sldMk cId="1037126483" sldId="397"/>
            <ac:spMk id="3" creationId="{4875B598-B179-4D5C-9280-A1F82359BC9C}"/>
          </ac:spMkLst>
        </pc:spChg>
        <pc:spChg chg="mod ord">
          <ac:chgData name="Liv Dalen Tennøe" userId="S::litea006@osloskolen.no::579d8f44-7c57-408c-a122-0c0d4f81822c" providerId="AD" clId="Web-{C40A9B91-8200-71AD-9B07-58C4FFC22A05}" dt="2019-05-21T11:15:03.589" v="6"/>
          <ac:spMkLst>
            <pc:docMk/>
            <pc:sldMk cId="1037126483" sldId="397"/>
            <ac:spMk id="4" creationId="{3816CF47-912B-4B71-8362-26A3B448193B}"/>
          </ac:spMkLst>
        </pc:spChg>
        <pc:spChg chg="mod ord">
          <ac:chgData name="Liv Dalen Tennøe" userId="S::litea006@osloskolen.no::579d8f44-7c57-408c-a122-0c0d4f81822c" providerId="AD" clId="Web-{C40A9B91-8200-71AD-9B07-58C4FFC22A05}" dt="2019-05-21T11:15:03.589" v="6"/>
          <ac:spMkLst>
            <pc:docMk/>
            <pc:sldMk cId="1037126483" sldId="397"/>
            <ac:spMk id="5" creationId="{11463727-2E15-4B8D-AE00-A20544DE55D8}"/>
          </ac:spMkLst>
        </pc:spChg>
        <pc:spChg chg="add del mod ord">
          <ac:chgData name="Liv Dalen Tennøe" userId="S::litea006@osloskolen.no::579d8f44-7c57-408c-a122-0c0d4f81822c" providerId="AD" clId="Web-{C40A9B91-8200-71AD-9B07-58C4FFC22A05}" dt="2019-05-21T11:18:01.087" v="71" actId="20577"/>
          <ac:spMkLst>
            <pc:docMk/>
            <pc:sldMk cId="1037126483" sldId="397"/>
            <ac:spMk id="8" creationId="{889E1DB9-16CA-4D3C-9215-BBB307FD6AB9}"/>
          </ac:spMkLst>
        </pc:spChg>
        <pc:picChg chg="del mod ord">
          <ac:chgData name="Liv Dalen Tennøe" userId="S::litea006@osloskolen.no::579d8f44-7c57-408c-a122-0c0d4f81822c" providerId="AD" clId="Web-{C40A9B91-8200-71AD-9B07-58C4FFC22A05}" dt="2019-05-21T11:14:42.262" v="3"/>
          <ac:picMkLst>
            <pc:docMk/>
            <pc:sldMk cId="1037126483" sldId="397"/>
            <ac:picMk id="7" creationId="{00000000-0000-0000-0000-000000000000}"/>
          </ac:picMkLst>
        </pc:picChg>
        <pc:picChg chg="add del mod ord modCrop">
          <ac:chgData name="Liv Dalen Tennøe" userId="S::litea006@osloskolen.no::579d8f44-7c57-408c-a122-0c0d4f81822c" providerId="AD" clId="Web-{C40A9B91-8200-71AD-9B07-58C4FFC22A05}" dt="2019-05-21T11:14:50.824" v="5"/>
          <ac:picMkLst>
            <pc:docMk/>
            <pc:sldMk cId="1037126483" sldId="397"/>
            <ac:picMk id="9" creationId="{E1668817-40D4-4FB2-99AA-253417D18768}"/>
          </ac:picMkLst>
        </pc:picChg>
        <pc:picChg chg="add mod ord">
          <ac:chgData name="Liv Dalen Tennøe" userId="S::litea006@osloskolen.no::579d8f44-7c57-408c-a122-0c0d4f81822c" providerId="AD" clId="Web-{C40A9B91-8200-71AD-9B07-58C4FFC22A05}" dt="2019-05-21T11:15:07.136" v="7"/>
          <ac:picMkLst>
            <pc:docMk/>
            <pc:sldMk cId="1037126483" sldId="397"/>
            <ac:picMk id="11" creationId="{5D79F1D0-5FB9-4222-AD2B-2732A7B71673}"/>
          </ac:picMkLst>
        </pc:picChg>
        <pc:picChg chg="add del mod ord">
          <ac:chgData name="Liv Dalen Tennøe" userId="S::litea006@osloskolen.no::579d8f44-7c57-408c-a122-0c0d4f81822c" providerId="AD" clId="Web-{C40A9B91-8200-71AD-9B07-58C4FFC22A05}" dt="2019-05-21T11:15:57.854" v="9"/>
          <ac:picMkLst>
            <pc:docMk/>
            <pc:sldMk cId="1037126483" sldId="397"/>
            <ac:picMk id="13" creationId="{9FD10E6C-54B1-4396-92D5-9546CD4BE318}"/>
          </ac:picMkLst>
        </pc:picChg>
      </pc:sldChg>
      <pc:sldChg chg="modSp new">
        <pc:chgData name="Liv Dalen Tennøe" userId="S::litea006@osloskolen.no::579d8f44-7c57-408c-a122-0c0d4f81822c" providerId="AD" clId="Web-{C40A9B91-8200-71AD-9B07-58C4FFC22A05}" dt="2019-05-21T11:27:40.220" v="406" actId="20577"/>
        <pc:sldMkLst>
          <pc:docMk/>
          <pc:sldMk cId="808959288" sldId="398"/>
        </pc:sldMkLst>
        <pc:spChg chg="mod">
          <ac:chgData name="Liv Dalen Tennøe" userId="S::litea006@osloskolen.no::579d8f44-7c57-408c-a122-0c0d4f81822c" providerId="AD" clId="Web-{C40A9B91-8200-71AD-9B07-58C4FFC22A05}" dt="2019-05-21T11:18:37.837" v="147" actId="20577"/>
          <ac:spMkLst>
            <pc:docMk/>
            <pc:sldMk cId="808959288" sldId="398"/>
            <ac:spMk id="2" creationId="{D8F6712C-A334-41F4-96E8-E0FF0DEF24DF}"/>
          </ac:spMkLst>
        </pc:spChg>
        <pc:spChg chg="mod">
          <ac:chgData name="Liv Dalen Tennøe" userId="S::litea006@osloskolen.no::579d8f44-7c57-408c-a122-0c0d4f81822c" providerId="AD" clId="Web-{C40A9B91-8200-71AD-9B07-58C4FFC22A05}" dt="2019-05-21T11:27:40.220" v="406" actId="20577"/>
          <ac:spMkLst>
            <pc:docMk/>
            <pc:sldMk cId="808959288" sldId="398"/>
            <ac:spMk id="3" creationId="{0C46000E-ABFA-4262-B14E-39F361AC2FF8}"/>
          </ac:spMkLst>
        </pc:spChg>
      </pc:sldChg>
      <pc:sldChg chg="addSp delSp modSp new">
        <pc:chgData name="Liv Dalen Tennøe" userId="S::litea006@osloskolen.no::579d8f44-7c57-408c-a122-0c0d4f81822c" providerId="AD" clId="Web-{C40A9B91-8200-71AD-9B07-58C4FFC22A05}" dt="2019-05-21T11:30:20.406" v="476" actId="1076"/>
        <pc:sldMkLst>
          <pc:docMk/>
          <pc:sldMk cId="768100814" sldId="399"/>
        </pc:sldMkLst>
        <pc:spChg chg="add del">
          <ac:chgData name="Liv Dalen Tennøe" userId="S::litea006@osloskolen.no::579d8f44-7c57-408c-a122-0c0d4f81822c" providerId="AD" clId="Web-{C40A9B91-8200-71AD-9B07-58C4FFC22A05}" dt="2019-05-21T11:28:49.548" v="413"/>
          <ac:spMkLst>
            <pc:docMk/>
            <pc:sldMk cId="768100814" sldId="399"/>
            <ac:spMk id="2" creationId="{F627BBF3-6D54-493B-8334-8E1F0D18AF5D}"/>
          </ac:spMkLst>
        </pc:spChg>
        <pc:spChg chg="add mod">
          <ac:chgData name="Liv Dalen Tennøe" userId="S::litea006@osloskolen.no::579d8f44-7c57-408c-a122-0c0d4f81822c" providerId="AD" clId="Web-{C40A9B91-8200-71AD-9B07-58C4FFC22A05}" dt="2019-05-21T11:30:20.406" v="476" actId="1076"/>
          <ac:spMkLst>
            <pc:docMk/>
            <pc:sldMk cId="768100814" sldId="399"/>
            <ac:spMk id="10" creationId="{F993BF7E-24B6-478D-A483-AD07A63AB159}"/>
          </ac:spMkLst>
        </pc:spChg>
        <pc:picChg chg="add del mod ord modCrop">
          <ac:chgData name="Liv Dalen Tennøe" userId="S::litea006@osloskolen.no::579d8f44-7c57-408c-a122-0c0d4f81822c" providerId="AD" clId="Web-{C40A9B91-8200-71AD-9B07-58C4FFC22A05}" dt="2019-05-21T11:28:22.501" v="412"/>
          <ac:picMkLst>
            <pc:docMk/>
            <pc:sldMk cId="768100814" sldId="399"/>
            <ac:picMk id="6" creationId="{1EE2CEE8-4F80-4519-91F0-4E2EF4DFDB54}"/>
          </ac:picMkLst>
        </pc:picChg>
        <pc:picChg chg="add mod ord modCrop">
          <ac:chgData name="Liv Dalen Tennøe" userId="S::litea006@osloskolen.no::579d8f44-7c57-408c-a122-0c0d4f81822c" providerId="AD" clId="Web-{C40A9B91-8200-71AD-9B07-58C4FFC22A05}" dt="2019-05-21T11:28:49.548" v="413"/>
          <ac:picMkLst>
            <pc:docMk/>
            <pc:sldMk cId="768100814" sldId="399"/>
            <ac:picMk id="8" creationId="{39A822C3-BF47-4F38-82E7-A05F3FB6B1F5}"/>
          </ac:picMkLst>
        </pc:picChg>
      </pc:sldChg>
    </pc:docChg>
  </pc:docChgLst>
  <pc:docChgLst>
    <pc:chgData name="Liv Dalen Tennøe" userId="579d8f44-7c57-408c-a122-0c0d4f81822c" providerId="ADAL" clId="{601E7A99-B007-A044-AC24-F2C5C2358F94}"/>
    <pc:docChg chg="custSel modSld">
      <pc:chgData name="Liv Dalen Tennøe" userId="579d8f44-7c57-408c-a122-0c0d4f81822c" providerId="ADAL" clId="{601E7A99-B007-A044-AC24-F2C5C2358F94}" dt="2019-05-20T18:32:13.556" v="22" actId="207"/>
      <pc:docMkLst>
        <pc:docMk/>
      </pc:docMkLst>
      <pc:sldChg chg="modSp">
        <pc:chgData name="Liv Dalen Tennøe" userId="579d8f44-7c57-408c-a122-0c0d4f81822c" providerId="ADAL" clId="{601E7A99-B007-A044-AC24-F2C5C2358F94}" dt="2019-05-20T18:29:30.258" v="1" actId="114"/>
        <pc:sldMkLst>
          <pc:docMk/>
          <pc:sldMk cId="4175261342" sldId="395"/>
        </pc:sldMkLst>
        <pc:spChg chg="mod">
          <ac:chgData name="Liv Dalen Tennøe" userId="579d8f44-7c57-408c-a122-0c0d4f81822c" providerId="ADAL" clId="{601E7A99-B007-A044-AC24-F2C5C2358F94}" dt="2019-05-20T18:29:30.258" v="1" actId="114"/>
          <ac:spMkLst>
            <pc:docMk/>
            <pc:sldMk cId="4175261342" sldId="395"/>
            <ac:spMk id="2" creationId="{00000000-0000-0000-0000-000000000000}"/>
          </ac:spMkLst>
        </pc:spChg>
        <pc:spChg chg="mod">
          <ac:chgData name="Liv Dalen Tennøe" userId="579d8f44-7c57-408c-a122-0c0d4f81822c" providerId="ADAL" clId="{601E7A99-B007-A044-AC24-F2C5C2358F94}" dt="2019-05-20T18:29:23.486" v="0" actId="114"/>
          <ac:spMkLst>
            <pc:docMk/>
            <pc:sldMk cId="4175261342" sldId="395"/>
            <ac:spMk id="3" creationId="{00000000-0000-0000-0000-000000000000}"/>
          </ac:spMkLst>
        </pc:spChg>
      </pc:sldChg>
      <pc:sldChg chg="addSp delSp modSp">
        <pc:chgData name="Liv Dalen Tennøe" userId="579d8f44-7c57-408c-a122-0c0d4f81822c" providerId="ADAL" clId="{601E7A99-B007-A044-AC24-F2C5C2358F94}" dt="2019-05-20T18:32:13.556" v="22" actId="207"/>
        <pc:sldMkLst>
          <pc:docMk/>
          <pc:sldMk cId="2382308155" sldId="397"/>
        </pc:sldMkLst>
        <pc:spChg chg="del">
          <ac:chgData name="Liv Dalen Tennøe" userId="579d8f44-7c57-408c-a122-0c0d4f81822c" providerId="ADAL" clId="{601E7A99-B007-A044-AC24-F2C5C2358F94}" dt="2019-05-20T18:30:03.534" v="2" actId="22"/>
          <ac:spMkLst>
            <pc:docMk/>
            <pc:sldMk cId="2382308155" sldId="397"/>
            <ac:spMk id="4" creationId="{00000000-0000-0000-0000-000000000000}"/>
          </ac:spMkLst>
        </pc:spChg>
        <pc:spChg chg="add mod">
          <ac:chgData name="Liv Dalen Tennøe" userId="579d8f44-7c57-408c-a122-0c0d4f81822c" providerId="ADAL" clId="{601E7A99-B007-A044-AC24-F2C5C2358F94}" dt="2019-05-20T18:32:13.556" v="22" actId="207"/>
          <ac:spMkLst>
            <pc:docMk/>
            <pc:sldMk cId="2382308155" sldId="397"/>
            <ac:spMk id="9" creationId="{8124BE1B-2715-A449-B124-4A76F766A75E}"/>
          </ac:spMkLst>
        </pc:spChg>
        <pc:spChg chg="add mod">
          <ac:chgData name="Liv Dalen Tennøe" userId="579d8f44-7c57-408c-a122-0c0d4f81822c" providerId="ADAL" clId="{601E7A99-B007-A044-AC24-F2C5C2358F94}" dt="2019-05-20T18:31:57.148" v="21" actId="207"/>
          <ac:spMkLst>
            <pc:docMk/>
            <pc:sldMk cId="2382308155" sldId="397"/>
            <ac:spMk id="10" creationId="{00502CBD-9057-C34E-94E5-85A1DB8AF227}"/>
          </ac:spMkLst>
        </pc:spChg>
      </pc:sldChg>
    </pc:docChg>
  </pc:docChgLst>
  <pc:docChgLst>
    <pc:chgData name="Liv Dalen Tennøe" userId="S::litea006@osloskolen.no::579d8f44-7c57-408c-a122-0c0d4f81822c" providerId="AD" clId="Web-{D3AF8D97-B593-409C-C39A-0AD915D5A877}"/>
    <pc:docChg chg="addSld delSld modSld modSection">
      <pc:chgData name="Liv Dalen Tennøe" userId="S::litea006@osloskolen.no::579d8f44-7c57-408c-a122-0c0d4f81822c" providerId="AD" clId="Web-{D3AF8D97-B593-409C-C39A-0AD915D5A877}" dt="2019-05-21T11:09:48.949" v="374"/>
      <pc:docMkLst>
        <pc:docMk/>
      </pc:docMkLst>
      <pc:sldChg chg="modSp">
        <pc:chgData name="Liv Dalen Tennøe" userId="S::litea006@osloskolen.no::579d8f44-7c57-408c-a122-0c0d4f81822c" providerId="AD" clId="Web-{D3AF8D97-B593-409C-C39A-0AD915D5A877}" dt="2019-05-21T10:41:20.337" v="4" actId="20577"/>
        <pc:sldMkLst>
          <pc:docMk/>
          <pc:sldMk cId="1017892449" sldId="386"/>
        </pc:sldMkLst>
        <pc:spChg chg="mod">
          <ac:chgData name="Liv Dalen Tennøe" userId="S::litea006@osloskolen.no::579d8f44-7c57-408c-a122-0c0d4f81822c" providerId="AD" clId="Web-{D3AF8D97-B593-409C-C39A-0AD915D5A877}" dt="2019-05-21T10:41:20.337" v="4" actId="20577"/>
          <ac:spMkLst>
            <pc:docMk/>
            <pc:sldMk cId="1017892449" sldId="386"/>
            <ac:spMk id="2" creationId="{00000000-0000-0000-0000-000000000000}"/>
          </ac:spMkLst>
        </pc:spChg>
      </pc:sldChg>
      <pc:sldChg chg="addSp modSp">
        <pc:chgData name="Liv Dalen Tennøe" userId="S::litea006@osloskolen.no::579d8f44-7c57-408c-a122-0c0d4f81822c" providerId="AD" clId="Web-{D3AF8D97-B593-409C-C39A-0AD915D5A877}" dt="2019-05-21T11:04:31.232" v="319" actId="1076"/>
        <pc:sldMkLst>
          <pc:docMk/>
          <pc:sldMk cId="1276893480" sldId="392"/>
        </pc:sldMkLst>
        <pc:spChg chg="add mod">
          <ac:chgData name="Liv Dalen Tennøe" userId="S::litea006@osloskolen.no::579d8f44-7c57-408c-a122-0c0d4f81822c" providerId="AD" clId="Web-{D3AF8D97-B593-409C-C39A-0AD915D5A877}" dt="2019-05-21T11:04:31.232" v="319" actId="1076"/>
          <ac:spMkLst>
            <pc:docMk/>
            <pc:sldMk cId="1276893480" sldId="392"/>
            <ac:spMk id="7" creationId="{3382F616-5049-4A5D-8E65-8CEC3B1E4718}"/>
          </ac:spMkLst>
        </pc:spChg>
      </pc:sldChg>
      <pc:sldChg chg="modSp">
        <pc:chgData name="Liv Dalen Tennøe" userId="S::litea006@osloskolen.no::579d8f44-7c57-408c-a122-0c0d4f81822c" providerId="AD" clId="Web-{D3AF8D97-B593-409C-C39A-0AD915D5A877}" dt="2019-05-21T10:41:36.305" v="10" actId="20577"/>
        <pc:sldMkLst>
          <pc:docMk/>
          <pc:sldMk cId="2921287628" sldId="393"/>
        </pc:sldMkLst>
        <pc:spChg chg="mod">
          <ac:chgData name="Liv Dalen Tennøe" userId="S::litea006@osloskolen.no::579d8f44-7c57-408c-a122-0c0d4f81822c" providerId="AD" clId="Web-{D3AF8D97-B593-409C-C39A-0AD915D5A877}" dt="2019-05-21T10:41:36.305" v="10" actId="20577"/>
          <ac:spMkLst>
            <pc:docMk/>
            <pc:sldMk cId="2921287628" sldId="393"/>
            <ac:spMk id="3" creationId="{00000000-0000-0000-0000-000000000000}"/>
          </ac:spMkLst>
        </pc:spChg>
      </pc:sldChg>
      <pc:sldChg chg="addSp delSp modSp">
        <pc:chgData name="Liv Dalen Tennøe" userId="S::litea006@osloskolen.no::579d8f44-7c57-408c-a122-0c0d4f81822c" providerId="AD" clId="Web-{D3AF8D97-B593-409C-C39A-0AD915D5A877}" dt="2019-05-21T11:03:55.655" v="317"/>
        <pc:sldMkLst>
          <pc:docMk/>
          <pc:sldMk cId="2230358124" sldId="394"/>
        </pc:sldMkLst>
        <pc:spChg chg="mod">
          <ac:chgData name="Liv Dalen Tennøe" userId="S::litea006@osloskolen.no::579d8f44-7c57-408c-a122-0c0d4f81822c" providerId="AD" clId="Web-{D3AF8D97-B593-409C-C39A-0AD915D5A877}" dt="2019-05-21T10:42:33.648" v="38" actId="20577"/>
          <ac:spMkLst>
            <pc:docMk/>
            <pc:sldMk cId="2230358124" sldId="394"/>
            <ac:spMk id="2" creationId="{00000000-0000-0000-0000-000000000000}"/>
          </ac:spMkLst>
        </pc:spChg>
        <pc:spChg chg="mod">
          <ac:chgData name="Liv Dalen Tennøe" userId="S::litea006@osloskolen.no::579d8f44-7c57-408c-a122-0c0d4f81822c" providerId="AD" clId="Web-{D3AF8D97-B593-409C-C39A-0AD915D5A877}" dt="2019-05-21T10:45:43.960" v="125" actId="20577"/>
          <ac:spMkLst>
            <pc:docMk/>
            <pc:sldMk cId="2230358124" sldId="394"/>
            <ac:spMk id="3" creationId="{00000000-0000-0000-0000-000000000000}"/>
          </ac:spMkLst>
        </pc:spChg>
        <pc:spChg chg="del mod">
          <ac:chgData name="Liv Dalen Tennøe" userId="S::litea006@osloskolen.no::579d8f44-7c57-408c-a122-0c0d4f81822c" providerId="AD" clId="Web-{D3AF8D97-B593-409C-C39A-0AD915D5A877}" dt="2019-05-21T10:45:45.944" v="126"/>
          <ac:spMkLst>
            <pc:docMk/>
            <pc:sldMk cId="2230358124" sldId="394"/>
            <ac:spMk id="4" creationId="{00000000-0000-0000-0000-000000000000}"/>
          </ac:spMkLst>
        </pc:spChg>
        <pc:spChg chg="add mod ord">
          <ac:chgData name="Liv Dalen Tennøe" userId="S::litea006@osloskolen.no::579d8f44-7c57-408c-a122-0c0d4f81822c" providerId="AD" clId="Web-{D3AF8D97-B593-409C-C39A-0AD915D5A877}" dt="2019-05-21T11:03:55.655" v="317"/>
          <ac:spMkLst>
            <pc:docMk/>
            <pc:sldMk cId="2230358124" sldId="394"/>
            <ac:spMk id="10" creationId="{309F481C-A35F-4811-8FD1-1BB5011A5C1A}"/>
          </ac:spMkLst>
        </pc:spChg>
        <pc:picChg chg="add mod ord">
          <ac:chgData name="Liv Dalen Tennøe" userId="S::litea006@osloskolen.no::579d8f44-7c57-408c-a122-0c0d4f81822c" providerId="AD" clId="Web-{D3AF8D97-B593-409C-C39A-0AD915D5A877}" dt="2019-05-21T10:46:14.944" v="129" actId="1076"/>
          <ac:picMkLst>
            <pc:docMk/>
            <pc:sldMk cId="2230358124" sldId="394"/>
            <ac:picMk id="7" creationId="{7BF5EC3B-3A5E-4E55-B418-4D980217752F}"/>
          </ac:picMkLst>
        </pc:picChg>
      </pc:sldChg>
      <pc:sldChg chg="addSp modSp">
        <pc:chgData name="Liv Dalen Tennøe" userId="S::litea006@osloskolen.no::579d8f44-7c57-408c-a122-0c0d4f81822c" providerId="AD" clId="Web-{D3AF8D97-B593-409C-C39A-0AD915D5A877}" dt="2019-05-21T11:06:37.528" v="357" actId="20577"/>
        <pc:sldMkLst>
          <pc:docMk/>
          <pc:sldMk cId="4131807849" sldId="396"/>
        </pc:sldMkLst>
        <pc:spChg chg="mod">
          <ac:chgData name="Liv Dalen Tennøe" userId="S::litea006@osloskolen.no::579d8f44-7c57-408c-a122-0c0d4f81822c" providerId="AD" clId="Web-{D3AF8D97-B593-409C-C39A-0AD915D5A877}" dt="2019-05-21T10:48:41.802" v="144" actId="20577"/>
          <ac:spMkLst>
            <pc:docMk/>
            <pc:sldMk cId="4131807849" sldId="396"/>
            <ac:spMk id="2" creationId="{00000000-0000-0000-0000-000000000000}"/>
          </ac:spMkLst>
        </pc:spChg>
        <pc:spChg chg="mod">
          <ac:chgData name="Liv Dalen Tennøe" userId="S::litea006@osloskolen.no::579d8f44-7c57-408c-a122-0c0d4f81822c" providerId="AD" clId="Web-{D3AF8D97-B593-409C-C39A-0AD915D5A877}" dt="2019-05-21T11:05:49.310" v="333" actId="20577"/>
          <ac:spMkLst>
            <pc:docMk/>
            <pc:sldMk cId="4131807849" sldId="396"/>
            <ac:spMk id="3" creationId="{00000000-0000-0000-0000-000000000000}"/>
          </ac:spMkLst>
        </pc:spChg>
        <pc:spChg chg="mod ord">
          <ac:chgData name="Liv Dalen Tennøe" userId="S::litea006@osloskolen.no::579d8f44-7c57-408c-a122-0c0d4f81822c" providerId="AD" clId="Web-{D3AF8D97-B593-409C-C39A-0AD915D5A877}" dt="2019-05-21T11:06:37.528" v="357" actId="20577"/>
          <ac:spMkLst>
            <pc:docMk/>
            <pc:sldMk cId="4131807849" sldId="396"/>
            <ac:spMk id="4" creationId="{00000000-0000-0000-0000-000000000000}"/>
          </ac:spMkLst>
        </pc:spChg>
        <pc:spChg chg="add mod ord">
          <ac:chgData name="Liv Dalen Tennøe" userId="S::litea006@osloskolen.no::579d8f44-7c57-408c-a122-0c0d4f81822c" providerId="AD" clId="Web-{D3AF8D97-B593-409C-C39A-0AD915D5A877}" dt="2019-05-21T11:03:06.186" v="309" actId="14100"/>
          <ac:spMkLst>
            <pc:docMk/>
            <pc:sldMk cId="4131807849" sldId="396"/>
            <ac:spMk id="7" creationId="{E76D9354-DC64-40EB-BCEF-3F88827FFC23}"/>
          </ac:spMkLst>
        </pc:spChg>
      </pc:sldChg>
      <pc:sldChg chg="addSp delSp modSp new">
        <pc:chgData name="Liv Dalen Tennøe" userId="S::litea006@osloskolen.no::579d8f44-7c57-408c-a122-0c0d4f81822c" providerId="AD" clId="Web-{D3AF8D97-B593-409C-C39A-0AD915D5A877}" dt="2019-05-21T11:09:48.949" v="374"/>
        <pc:sldMkLst>
          <pc:docMk/>
          <pc:sldMk cId="1037126483" sldId="397"/>
        </pc:sldMkLst>
        <pc:spChg chg="mod">
          <ac:chgData name="Liv Dalen Tennøe" userId="S::litea006@osloskolen.no::579d8f44-7c57-408c-a122-0c0d4f81822c" providerId="AD" clId="Web-{D3AF8D97-B593-409C-C39A-0AD915D5A877}" dt="2019-05-21T11:08:16.121" v="367" actId="20577"/>
          <ac:spMkLst>
            <pc:docMk/>
            <pc:sldMk cId="1037126483" sldId="397"/>
            <ac:spMk id="2" creationId="{27D2DA86-DC68-44B8-842B-FFA9C4E4506A}"/>
          </ac:spMkLst>
        </pc:spChg>
        <pc:spChg chg="del">
          <ac:chgData name="Liv Dalen Tennøe" userId="S::litea006@osloskolen.no::579d8f44-7c57-408c-a122-0c0d4f81822c" providerId="AD" clId="Web-{D3AF8D97-B593-409C-C39A-0AD915D5A877}" dt="2019-05-21T11:08:17.903" v="369"/>
          <ac:spMkLst>
            <pc:docMk/>
            <pc:sldMk cId="1037126483" sldId="397"/>
            <ac:spMk id="3" creationId="{67744069-C12E-4559-84DE-91F4EF3C86F8}"/>
          </ac:spMkLst>
        </pc:spChg>
        <pc:spChg chg="add mod">
          <ac:chgData name="Liv Dalen Tennøe" userId="S::litea006@osloskolen.no::579d8f44-7c57-408c-a122-0c0d4f81822c" providerId="AD" clId="Web-{D3AF8D97-B593-409C-C39A-0AD915D5A877}" dt="2019-05-21T11:09:48.949" v="374"/>
          <ac:spMkLst>
            <pc:docMk/>
            <pc:sldMk cId="1037126483" sldId="397"/>
            <ac:spMk id="8" creationId="{4C0120FA-8431-44B8-B240-3091CDE6A07F}"/>
          </ac:spMkLst>
        </pc:spChg>
        <pc:picChg chg="add mod ord">
          <ac:chgData name="Liv Dalen Tennøe" userId="S::litea006@osloskolen.no::579d8f44-7c57-408c-a122-0c0d4f81822c" providerId="AD" clId="Web-{D3AF8D97-B593-409C-C39A-0AD915D5A877}" dt="2019-05-21T11:08:39.918" v="370"/>
          <ac:picMkLst>
            <pc:docMk/>
            <pc:sldMk cId="1037126483" sldId="397"/>
            <ac:picMk id="6" creationId="{EF97A719-6750-4200-AB3D-46F166597B41}"/>
          </ac:picMkLst>
        </pc:picChg>
      </pc:sldChg>
      <pc:sldChg chg="del">
        <pc:chgData name="Liv Dalen Tennøe" userId="S::litea006@osloskolen.no::579d8f44-7c57-408c-a122-0c0d4f81822c" providerId="AD" clId="Web-{D3AF8D97-B593-409C-C39A-0AD915D5A877}" dt="2019-05-21T11:04:48.170" v="320"/>
        <pc:sldMkLst>
          <pc:docMk/>
          <pc:sldMk cId="2382308155" sldId="397"/>
        </pc:sldMkLst>
      </pc:sldChg>
    </pc:docChg>
  </pc:docChgLst>
  <pc:docChgLst>
    <pc:chgData name="Liv Dalen Tennøe" userId="S::litea006@osloskolen.no::579d8f44-7c57-408c-a122-0c0d4f81822c" providerId="AD" clId="Web-{125E380A-4E05-B2A1-9EEB-16374002621D}"/>
    <pc:docChg chg="addSld modSld modSection">
      <pc:chgData name="Liv Dalen Tennøe" userId="S::litea006@osloskolen.no::579d8f44-7c57-408c-a122-0c0d4f81822c" providerId="AD" clId="Web-{125E380A-4E05-B2A1-9EEB-16374002621D}" dt="2019-05-21T11:42:28.038" v="228" actId="20577"/>
      <pc:docMkLst>
        <pc:docMk/>
      </pc:docMkLst>
      <pc:sldChg chg="addSp delSp modSp new">
        <pc:chgData name="Liv Dalen Tennøe" userId="S::litea006@osloskolen.no::579d8f44-7c57-408c-a122-0c0d4f81822c" providerId="AD" clId="Web-{125E380A-4E05-B2A1-9EEB-16374002621D}" dt="2019-05-21T11:42:28.038" v="228" actId="20577"/>
        <pc:sldMkLst>
          <pc:docMk/>
          <pc:sldMk cId="222710113" sldId="400"/>
        </pc:sldMkLst>
        <pc:spChg chg="mod">
          <ac:chgData name="Liv Dalen Tennøe" userId="S::litea006@osloskolen.no::579d8f44-7c57-408c-a122-0c0d4f81822c" providerId="AD" clId="Web-{125E380A-4E05-B2A1-9EEB-16374002621D}" dt="2019-05-21T11:36:30.113" v="45" actId="20577"/>
          <ac:spMkLst>
            <pc:docMk/>
            <pc:sldMk cId="222710113" sldId="400"/>
            <ac:spMk id="2" creationId="{53CE193D-84B6-4C47-B443-AF2429D31E0C}"/>
          </ac:spMkLst>
        </pc:spChg>
        <pc:spChg chg="mod">
          <ac:chgData name="Liv Dalen Tennøe" userId="S::litea006@osloskolen.no::579d8f44-7c57-408c-a122-0c0d4f81822c" providerId="AD" clId="Web-{125E380A-4E05-B2A1-9EEB-16374002621D}" dt="2019-05-21T11:42:28.038" v="228" actId="20577"/>
          <ac:spMkLst>
            <pc:docMk/>
            <pc:sldMk cId="222710113" sldId="400"/>
            <ac:spMk id="3" creationId="{BF67421C-6F4D-4FFE-9393-C1A5F04306E0}"/>
          </ac:spMkLst>
        </pc:spChg>
        <pc:spChg chg="del">
          <ac:chgData name="Liv Dalen Tennøe" userId="S::litea006@osloskolen.no::579d8f44-7c57-408c-a122-0c0d4f81822c" providerId="AD" clId="Web-{125E380A-4E05-B2A1-9EEB-16374002621D}" dt="2019-05-21T11:41:01.912" v="212"/>
          <ac:spMkLst>
            <pc:docMk/>
            <pc:sldMk cId="222710113" sldId="400"/>
            <ac:spMk id="4" creationId="{A137285C-0EB2-42AE-A967-D84737219DE3}"/>
          </ac:spMkLst>
        </pc:spChg>
        <pc:picChg chg="add mod ord">
          <ac:chgData name="Liv Dalen Tennøe" userId="S::litea006@osloskolen.no::579d8f44-7c57-408c-a122-0c0d4f81822c" providerId="AD" clId="Web-{125E380A-4E05-B2A1-9EEB-16374002621D}" dt="2019-05-21T11:41:01.912" v="212"/>
          <ac:picMkLst>
            <pc:docMk/>
            <pc:sldMk cId="222710113" sldId="400"/>
            <ac:picMk id="7" creationId="{53E0AD4B-FBFF-4D71-B112-B230875C85C7}"/>
          </ac:picMkLst>
        </pc:picChg>
      </pc:sldChg>
    </pc:docChg>
  </pc:docChgLst>
  <pc:docChgLst>
    <pc:chgData name="Liv Dalen Tennøe" userId="S::litea006@osloskolen.no::579d8f44-7c57-408c-a122-0c0d4f81822c" providerId="AD" clId="Web-{B750A8CF-0322-A78F-3513-A1DAC5479F0C}"/>
    <pc:docChg chg="delSld modSld sldOrd modSection">
      <pc:chgData name="Liv Dalen Tennøe" userId="S::litea006@osloskolen.no::579d8f44-7c57-408c-a122-0c0d4f81822c" providerId="AD" clId="Web-{B750A8CF-0322-A78F-3513-A1DAC5479F0C}" dt="2019-05-14T13:30:36.486" v="192" actId="14100"/>
      <pc:docMkLst>
        <pc:docMk/>
      </pc:docMkLst>
      <pc:sldChg chg="modSp">
        <pc:chgData name="Liv Dalen Tennøe" userId="S::litea006@osloskolen.no::579d8f44-7c57-408c-a122-0c0d4f81822c" providerId="AD" clId="Web-{B750A8CF-0322-A78F-3513-A1DAC5479F0C}" dt="2019-05-14T13:16:10.105" v="30" actId="20577"/>
        <pc:sldMkLst>
          <pc:docMk/>
          <pc:sldMk cId="1017892449" sldId="386"/>
        </pc:sldMkLst>
        <pc:spChg chg="mod">
          <ac:chgData name="Liv Dalen Tennøe" userId="S::litea006@osloskolen.no::579d8f44-7c57-408c-a122-0c0d4f81822c" providerId="AD" clId="Web-{B750A8CF-0322-A78F-3513-A1DAC5479F0C}" dt="2019-05-14T13:16:07.418" v="23" actId="20577"/>
          <ac:spMkLst>
            <pc:docMk/>
            <pc:sldMk cId="1017892449" sldId="386"/>
            <ac:spMk id="2" creationId="{00000000-0000-0000-0000-000000000000}"/>
          </ac:spMkLst>
        </pc:spChg>
        <pc:spChg chg="mod">
          <ac:chgData name="Liv Dalen Tennøe" userId="S::litea006@osloskolen.no::579d8f44-7c57-408c-a122-0c0d4f81822c" providerId="AD" clId="Web-{B750A8CF-0322-A78F-3513-A1DAC5479F0C}" dt="2019-05-14T13:16:10.105" v="30" actId="20577"/>
          <ac:spMkLst>
            <pc:docMk/>
            <pc:sldMk cId="1017892449" sldId="386"/>
            <ac:spMk id="3" creationId="{00000000-0000-0000-0000-000000000000}"/>
          </ac:spMkLst>
        </pc:spChg>
      </pc:sldChg>
      <pc:sldChg chg="ord">
        <pc:chgData name="Liv Dalen Tennøe" userId="S::litea006@osloskolen.no::579d8f44-7c57-408c-a122-0c0d4f81822c" providerId="AD" clId="Web-{B750A8CF-0322-A78F-3513-A1DAC5479F0C}" dt="2019-05-14T13:16:51.230" v="34"/>
        <pc:sldMkLst>
          <pc:docMk/>
          <pc:sldMk cId="3877300758" sldId="389"/>
        </pc:sldMkLst>
      </pc:sldChg>
      <pc:sldChg chg="addSp modSp ord">
        <pc:chgData name="Liv Dalen Tennøe" userId="S::litea006@osloskolen.no::579d8f44-7c57-408c-a122-0c0d4f81822c" providerId="AD" clId="Web-{B750A8CF-0322-A78F-3513-A1DAC5479F0C}" dt="2019-05-14T13:30:36.486" v="192" actId="14100"/>
        <pc:sldMkLst>
          <pc:docMk/>
          <pc:sldMk cId="2202749676" sldId="390"/>
        </pc:sldMkLst>
        <pc:spChg chg="mod">
          <ac:chgData name="Liv Dalen Tennøe" userId="S::litea006@osloskolen.no::579d8f44-7c57-408c-a122-0c0d4f81822c" providerId="AD" clId="Web-{B750A8CF-0322-A78F-3513-A1DAC5479F0C}" dt="2019-05-14T13:30:36.486" v="192" actId="14100"/>
          <ac:spMkLst>
            <pc:docMk/>
            <pc:sldMk cId="2202749676" sldId="390"/>
            <ac:spMk id="3" creationId="{2215BFF1-0A6E-CA42-A052-D438A957FE8B}"/>
          </ac:spMkLst>
        </pc:spChg>
        <pc:spChg chg="mod">
          <ac:chgData name="Liv Dalen Tennøe" userId="S::litea006@osloskolen.no::579d8f44-7c57-408c-a122-0c0d4f81822c" providerId="AD" clId="Web-{B750A8CF-0322-A78F-3513-A1DAC5479F0C}" dt="2019-05-14T13:28:28.720" v="180" actId="1076"/>
          <ac:spMkLst>
            <pc:docMk/>
            <pc:sldMk cId="2202749676" sldId="390"/>
            <ac:spMk id="6" creationId="{8E84E118-44A5-4768-ABA5-275A17776651}"/>
          </ac:spMkLst>
        </pc:spChg>
        <pc:picChg chg="add mod ord">
          <ac:chgData name="Liv Dalen Tennøe" userId="S::litea006@osloskolen.no::579d8f44-7c57-408c-a122-0c0d4f81822c" providerId="AD" clId="Web-{B750A8CF-0322-A78F-3513-A1DAC5479F0C}" dt="2019-05-14T13:29:03.376" v="185"/>
          <ac:picMkLst>
            <pc:docMk/>
            <pc:sldMk cId="2202749676" sldId="390"/>
            <ac:picMk id="8" creationId="{87B0EB4A-B0B7-4D1F-A93E-5B07E4A11C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24.09.2019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løpende barn">
    <p:bg>
      <p:bgPr>
        <a:solidFill>
          <a:schemeClr val="bg1"/>
        </a:solidFill>
        <a:effectLst/>
      </p:bgPr>
    </p:bg>
    <p:spTree>
      <p:nvGrpSpPr>
        <p:cNvPr id="1" name=""/>
        <p:cNvGrpSpPr/>
        <p:nvPr/>
      </p:nvGrpSpPr>
      <p:grpSpPr>
        <a:xfrm>
          <a:off x="0" y="0"/>
          <a:ext cx="0" cy="0"/>
          <a:chOff x="0" y="0"/>
          <a:chExt cx="0" cy="0"/>
        </a:xfrm>
      </p:grpSpPr>
      <p:pic>
        <p:nvPicPr>
          <p:cNvPr id="19" name="Bilde 18"/>
          <p:cNvPicPr>
            <a:picLocks noChangeAspect="1"/>
          </p:cNvPicPr>
          <p:nvPr userDrawn="1"/>
        </p:nvPicPr>
        <p:blipFill rotWithShape="1">
          <a:blip r:embed="rId2">
            <a:extLst>
              <a:ext uri="{28A0092B-C50C-407E-A947-70E740481C1C}">
                <a14:useLocalDpi xmlns:a14="http://schemas.microsoft.com/office/drawing/2010/main" val="0"/>
              </a:ext>
            </a:extLst>
          </a:blip>
          <a:srcRect l="-1" r="2487"/>
          <a:stretch/>
        </p:blipFill>
        <p:spPr>
          <a:xfrm>
            <a:off x="-4800" y="0"/>
            <a:ext cx="12193558"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87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67104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1"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252140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992604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118247"/>
            <a:ext cx="9149563" cy="1930952"/>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0"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86219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403882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41731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0812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07462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bilde løpende barn">
    <p:bg>
      <p:bgPr>
        <a:solidFill>
          <a:schemeClr val="bg1"/>
        </a:solidFill>
        <a:effectLst/>
      </p:bgPr>
    </p:bg>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6001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rgbClr val="2A2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pic>
        <p:nvPicPr>
          <p:cNvPr id="17" name="Bilde 16">
            <a:extLst>
              <a:ext uri="{FF2B5EF4-FFF2-40B4-BE49-F238E27FC236}">
                <a16:creationId xmlns:a16="http://schemas.microsoft.com/office/drawing/2014/main" id="{954BE4CC-F5DF-F24E-98C4-D525107793A7}"/>
              </a:ext>
            </a:extLst>
          </p:cNvPr>
          <p:cNvPicPr>
            <a:picLocks noChangeAspect="1"/>
          </p:cNvPicPr>
          <p:nvPr userDrawn="1"/>
        </p:nvPicPr>
        <p:blipFill>
          <a:blip r:embed="rId5"/>
          <a:stretch>
            <a:fillRect/>
          </a:stretch>
        </p:blipFill>
        <p:spPr>
          <a:xfrm>
            <a:off x="1031497" y="751359"/>
            <a:ext cx="939748" cy="484910"/>
          </a:xfrm>
          <a:prstGeom prst="rect">
            <a:avLst/>
          </a:prstGeom>
        </p:spPr>
      </p:pic>
    </p:spTree>
    <p:extLst>
      <p:ext uri="{BB962C8B-B14F-4D97-AF65-F5344CB8AC3E}">
        <p14:creationId xmlns:p14="http://schemas.microsoft.com/office/powerpoint/2010/main" val="207064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Rediger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elever i arbeid">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5"/>
            <a:ext cx="12192000" cy="7000875"/>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1"/>
          </a:xfrm>
          <a:prstGeom prst="rect">
            <a:avLst/>
          </a:prstGeom>
          <a:solidFill>
            <a:srgbClr val="FF8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25583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r>
              <a:rPr lang="nb-NO" noProof="0" dirty="0"/>
              <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bilde skolebygg">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5" y="-6953"/>
            <a:ext cx="12193625" cy="694465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14975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ungdomskoleelever">
    <p:bg>
      <p:bgPr>
        <a:solidFill>
          <a:schemeClr val="bg1"/>
        </a:solidFill>
        <a:effectLst/>
      </p:bgPr>
    </p:bg>
    <p:spTree>
      <p:nvGrpSpPr>
        <p:cNvPr id="1" name=""/>
        <p:cNvGrpSpPr/>
        <p:nvPr/>
      </p:nvGrpSpPr>
      <p:grpSpPr>
        <a:xfrm>
          <a:off x="0" y="0"/>
          <a:ext cx="0" cy="0"/>
          <a:chOff x="0" y="0"/>
          <a:chExt cx="0" cy="0"/>
        </a:xfrm>
      </p:grpSpPr>
      <p:sp>
        <p:nvSpPr>
          <p:cNvPr id="15" name="Rektangel 14"/>
          <p:cNvSpPr/>
          <p:nvPr userDrawn="1"/>
        </p:nvSpPr>
        <p:spPr>
          <a:xfrm>
            <a:off x="-78941" y="5308742"/>
            <a:ext cx="4756196" cy="1578820"/>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97808"/>
            <a:ext cx="5073650" cy="2663015"/>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306224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32754"/>
            <a:ext cx="5073650" cy="2628070"/>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16149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09456"/>
            <a:ext cx="5073650" cy="2656131"/>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9835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14223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24.09.2019</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2" r:id="rId3"/>
    <p:sldLayoutId id="2147483867" r:id="rId4"/>
    <p:sldLayoutId id="2147483863" r:id="rId5"/>
    <p:sldLayoutId id="2147483787" r:id="rId6"/>
    <p:sldLayoutId id="2147483786" r:id="rId7"/>
    <p:sldLayoutId id="2147483705" r:id="rId8"/>
    <p:sldLayoutId id="2147483706" r:id="rId9"/>
    <p:sldLayoutId id="2147483712" r:id="rId10"/>
    <p:sldLayoutId id="2147483711" r:id="rId11"/>
    <p:sldLayoutId id="2147483840" r:id="rId12"/>
    <p:sldLayoutId id="2147483866" r:id="rId13"/>
    <p:sldLayoutId id="2147483850" r:id="rId14"/>
    <p:sldLayoutId id="2147483849" r:id="rId15"/>
    <p:sldLayoutId id="2147483844" r:id="rId16"/>
    <p:sldLayoutId id="2147483845" r:id="rId17"/>
    <p:sldLayoutId id="2147483846" r:id="rId18"/>
    <p:sldLayoutId id="2147483740" r:id="rId19"/>
    <p:sldLayoutId id="2147483741" r:id="rId20"/>
    <p:sldLayoutId id="2147483860" r:id="rId21"/>
    <p:sldLayoutId id="2147483742" r:id="rId22"/>
    <p:sldLayoutId id="2147483743" r:id="rId23"/>
    <p:sldLayoutId id="2147483864" r:id="rId24"/>
    <p:sldLayoutId id="2147483865" r:id="rId25"/>
    <p:sldLayoutId id="2147483754" r:id="rId26"/>
    <p:sldLayoutId id="2147483833" r:id="rId27"/>
    <p:sldLayoutId id="2147483756" r:id="rId28"/>
    <p:sldLayoutId id="2147483834" r:id="rId29"/>
    <p:sldLayoutId id="2147483755" r:id="rId30"/>
    <p:sldLayoutId id="2147483835" r:id="rId31"/>
    <p:sldLayoutId id="2147483757" r:id="rId32"/>
    <p:sldLayoutId id="2147483836" r:id="rId33"/>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1</a:t>
            </a:fld>
            <a:endParaRPr lang="nb-NO"/>
          </a:p>
        </p:txBody>
      </p:sp>
      <p:sp>
        <p:nvSpPr>
          <p:cNvPr id="2" name="Tittel 1"/>
          <p:cNvSpPr>
            <a:spLocks noGrp="1"/>
          </p:cNvSpPr>
          <p:nvPr>
            <p:ph type="ctrTitle"/>
          </p:nvPr>
        </p:nvSpPr>
        <p:spPr/>
        <p:txBody>
          <a:bodyPr/>
          <a:lstStyle/>
          <a:p>
            <a:r>
              <a:rPr lang="nb-NO" dirty="0"/>
              <a:t>Velkommen til </a:t>
            </a:r>
            <a:r>
              <a:rPr lang="nb-NO" dirty="0" smtClean="0"/>
              <a:t>foreldremøte på 2.-</a:t>
            </a:r>
            <a:r>
              <a:rPr lang="nb-NO" dirty="0"/>
              <a:t>3</a:t>
            </a:r>
            <a:r>
              <a:rPr lang="nb-NO" dirty="0" smtClean="0"/>
              <a:t>.trinn!</a:t>
            </a:r>
            <a:r>
              <a:rPr lang="nb-NO" dirty="0"/>
              <a:t>  </a:t>
            </a:r>
          </a:p>
        </p:txBody>
      </p:sp>
      <p:sp>
        <p:nvSpPr>
          <p:cNvPr id="3" name="Undertittel 2"/>
          <p:cNvSpPr>
            <a:spLocks noGrp="1"/>
          </p:cNvSpPr>
          <p:nvPr>
            <p:ph type="subTitle" idx="1"/>
          </p:nvPr>
        </p:nvSpPr>
        <p:spPr/>
        <p:txBody>
          <a:bodyPr/>
          <a:lstStyle/>
          <a:p>
            <a:r>
              <a:rPr lang="nb-NO" dirty="0" smtClean="0"/>
              <a:t>Bryn skole</a:t>
            </a:r>
            <a:r>
              <a:rPr lang="nb-NO" dirty="0"/>
              <a:t> </a:t>
            </a:r>
          </a:p>
        </p:txBody>
      </p:sp>
      <p:sp>
        <p:nvSpPr>
          <p:cNvPr id="6" name="Plassholder for tekst 5"/>
          <p:cNvSpPr>
            <a:spLocks noGrp="1"/>
          </p:cNvSpPr>
          <p:nvPr>
            <p:ph type="body" sz="quarter" idx="13"/>
          </p:nvPr>
        </p:nvSpPr>
        <p:spPr/>
        <p:txBody>
          <a:bodyPr/>
          <a:lstStyle/>
          <a:p>
            <a:r>
              <a:rPr lang="nb-NO" dirty="0" smtClean="0"/>
              <a:t>Bryn skole</a:t>
            </a:r>
            <a:endParaRPr lang="nb-NO" dirty="0"/>
          </a:p>
        </p:txBody>
      </p:sp>
      <p:sp>
        <p:nvSpPr>
          <p:cNvPr id="7" name="Rektangel 6"/>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Tree>
    <p:extLst>
      <p:ext uri="{BB962C8B-B14F-4D97-AF65-F5344CB8AC3E}">
        <p14:creationId xmlns:p14="http://schemas.microsoft.com/office/powerpoint/2010/main" val="10178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Informasjon om ny trivselsundersøkelse for elever på 1.-4. trinn</a:t>
            </a:r>
            <a:endParaRPr lang="nb-NO" dirty="0"/>
          </a:p>
        </p:txBody>
      </p:sp>
      <p:sp>
        <p:nvSpPr>
          <p:cNvPr id="8" name="Plassholder for innhold 7"/>
          <p:cNvSpPr>
            <a:spLocks noGrp="1"/>
          </p:cNvSpPr>
          <p:nvPr>
            <p:ph idx="1"/>
          </p:nvPr>
        </p:nvSpPr>
        <p:spPr/>
        <p:txBody>
          <a:bodyPr/>
          <a:lstStyle/>
          <a:p>
            <a:r>
              <a:rPr lang="nb-NO" dirty="0"/>
              <a:t>Oslo bystyre har vedtatt at det skal gjennomføres en trivselsundersøkelse for de eldste barna i barnehagen og elever på 1.-4. trinn i </a:t>
            </a:r>
            <a:r>
              <a:rPr lang="nb-NO" dirty="0" smtClean="0"/>
              <a:t>skolen.</a:t>
            </a:r>
          </a:p>
          <a:p>
            <a:r>
              <a:rPr lang="nb-NO" dirty="0" smtClean="0"/>
              <a:t>Trivselsundersøkelsen er anonym, og </a:t>
            </a:r>
            <a:r>
              <a:rPr lang="nb-NO" dirty="0"/>
              <a:t>skal gjennomføres på alle </a:t>
            </a:r>
            <a:r>
              <a:rPr lang="nb-NO" dirty="0" smtClean="0"/>
              <a:t>skoler med 1.-4. trinn </a:t>
            </a:r>
            <a:r>
              <a:rPr lang="nb-NO" dirty="0"/>
              <a:t>i løpet av høsten. </a:t>
            </a:r>
            <a:endParaRPr lang="nb-NO" dirty="0" smtClean="0"/>
          </a:p>
          <a:p>
            <a:r>
              <a:rPr lang="nb-NO" dirty="0" smtClean="0"/>
              <a:t>Undersøkelsen </a:t>
            </a:r>
            <a:r>
              <a:rPr lang="nb-NO" dirty="0"/>
              <a:t>skal gi de yngste elevene mulighet til å gi uttrykk for sin egen opplevelse av forhold ved skolemiljøet</a:t>
            </a:r>
            <a:r>
              <a:rPr lang="nb-NO" dirty="0" smtClean="0"/>
              <a:t>.</a:t>
            </a:r>
          </a:p>
          <a:p>
            <a:r>
              <a:rPr lang="nb-NO" dirty="0" smtClean="0"/>
              <a:t>Gjennomføringsperiode: 15.10-15.12.</a:t>
            </a:r>
            <a:r>
              <a:rPr lang="nb-NO" dirty="0"/>
              <a:t/>
            </a:r>
            <a:br>
              <a:rPr lang="nb-NO"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10</a:t>
            </a:fld>
            <a:endParaRPr lang="nb-NO"/>
          </a:p>
        </p:txBody>
      </p:sp>
    </p:spTree>
    <p:extLst>
      <p:ext uri="{BB962C8B-B14F-4D97-AF65-F5344CB8AC3E}">
        <p14:creationId xmlns:p14="http://schemas.microsoft.com/office/powerpoint/2010/main" val="187324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Pilot høsten 2018</a:t>
            </a:r>
            <a:endParaRPr lang="nb-NO" dirty="0"/>
          </a:p>
        </p:txBody>
      </p:sp>
      <p:sp>
        <p:nvSpPr>
          <p:cNvPr id="8" name="Plassholder for innhold 7"/>
          <p:cNvSpPr>
            <a:spLocks noGrp="1"/>
          </p:cNvSpPr>
          <p:nvPr>
            <p:ph idx="1"/>
          </p:nvPr>
        </p:nvSpPr>
        <p:spPr>
          <a:xfrm>
            <a:off x="534905" y="1719180"/>
            <a:ext cx="9469438" cy="4060824"/>
          </a:xfrm>
        </p:spPr>
        <p:txBody>
          <a:bodyPr/>
          <a:lstStyle/>
          <a:p>
            <a:r>
              <a:rPr lang="nb-NO" sz="2400" dirty="0" smtClean="0"/>
              <a:t>Trivselsundersøkelsen ble pilotert på 11 skoler høsten 2018.</a:t>
            </a:r>
          </a:p>
          <a:p>
            <a:r>
              <a:rPr lang="nb-NO" sz="2400" dirty="0" smtClean="0"/>
              <a:t>Piloteringen viste at</a:t>
            </a:r>
          </a:p>
          <a:p>
            <a:pPr lvl="1"/>
            <a:r>
              <a:rPr lang="nb-NO" sz="1800" dirty="0" smtClean="0"/>
              <a:t>spørsmålene måler det de er tenkt å måle; forhold ved elevenes opplevelse av trivsel</a:t>
            </a:r>
            <a:endParaRPr lang="nb-NO" sz="1800" dirty="0"/>
          </a:p>
          <a:p>
            <a:pPr lvl="1"/>
            <a:r>
              <a:rPr lang="nb-NO" sz="1800" dirty="0" smtClean="0"/>
              <a:t>elevene forstår spørsmålsformuleringene</a:t>
            </a:r>
          </a:p>
          <a:p>
            <a:pPr lvl="1"/>
            <a:r>
              <a:rPr lang="nb-NO" sz="1800" dirty="0" smtClean="0"/>
              <a:t>elevene mestrer den tekniske gjennomføringen</a:t>
            </a:r>
            <a:endParaRPr lang="nb-NO" sz="1800"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11</a:t>
            </a:fld>
            <a:endParaRPr lang="nb-NO"/>
          </a:p>
        </p:txBody>
      </p:sp>
    </p:spTree>
    <p:extLst>
      <p:ext uri="{BB962C8B-B14F-4D97-AF65-F5344CB8AC3E}">
        <p14:creationId xmlns:p14="http://schemas.microsoft.com/office/powerpoint/2010/main" val="270826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Innholdet i undersøkelsen</a:t>
            </a:r>
            <a:endParaRPr lang="nb-NO" dirty="0"/>
          </a:p>
        </p:txBody>
      </p:sp>
      <p:sp>
        <p:nvSpPr>
          <p:cNvPr id="8" name="Plassholder for innhold 7"/>
          <p:cNvSpPr>
            <a:spLocks noGrp="1"/>
          </p:cNvSpPr>
          <p:nvPr>
            <p:ph idx="1"/>
          </p:nvPr>
        </p:nvSpPr>
        <p:spPr/>
        <p:txBody>
          <a:bodyPr/>
          <a:lstStyle/>
          <a:p>
            <a:r>
              <a:rPr lang="nb-NO" dirty="0"/>
              <a:t>Undersøkelsen inneholder </a:t>
            </a:r>
            <a:r>
              <a:rPr lang="nb-NO" dirty="0" smtClean="0"/>
              <a:t>16 </a:t>
            </a:r>
            <a:r>
              <a:rPr lang="nb-NO" dirty="0"/>
              <a:t>spørsmål. </a:t>
            </a:r>
            <a:endParaRPr lang="nb-NO" dirty="0" smtClean="0"/>
          </a:p>
          <a:p>
            <a:r>
              <a:rPr lang="nb-NO" dirty="0" smtClean="0"/>
              <a:t>Spørsmålene </a:t>
            </a:r>
            <a:r>
              <a:rPr lang="nb-NO" dirty="0"/>
              <a:t>omhandler </a:t>
            </a:r>
            <a:r>
              <a:rPr lang="nb-NO" dirty="0" smtClean="0"/>
              <a:t>temaene</a:t>
            </a:r>
          </a:p>
          <a:p>
            <a:pPr lvl="1"/>
            <a:r>
              <a:rPr lang="nb-NO" dirty="0" smtClean="0"/>
              <a:t>trivsel</a:t>
            </a:r>
          </a:p>
          <a:p>
            <a:pPr lvl="1"/>
            <a:r>
              <a:rPr lang="nb-NO" dirty="0" smtClean="0"/>
              <a:t>støtte </a:t>
            </a:r>
            <a:r>
              <a:rPr lang="nb-NO" dirty="0"/>
              <a:t>fra voksne på </a:t>
            </a:r>
            <a:r>
              <a:rPr lang="nb-NO" dirty="0" smtClean="0"/>
              <a:t>skolen</a:t>
            </a:r>
          </a:p>
          <a:p>
            <a:pPr lvl="1"/>
            <a:r>
              <a:rPr lang="nb-NO" dirty="0" smtClean="0"/>
              <a:t>vennskap </a:t>
            </a:r>
            <a:r>
              <a:rPr lang="nb-NO" dirty="0"/>
              <a:t>og </a:t>
            </a:r>
            <a:r>
              <a:rPr lang="nb-NO" dirty="0" smtClean="0"/>
              <a:t>lek</a:t>
            </a:r>
          </a:p>
          <a:p>
            <a:pPr lvl="1"/>
            <a:r>
              <a:rPr lang="nb-NO" dirty="0" smtClean="0"/>
              <a:t>medvirkning</a:t>
            </a:r>
            <a:r>
              <a:rPr lang="nb-NO" b="1" dirty="0"/>
              <a:t/>
            </a:r>
            <a:br>
              <a:rPr lang="nb-NO" b="1" dirty="0"/>
            </a:br>
            <a:r>
              <a:rPr lang="nb-NO" b="1" dirty="0"/>
              <a:t/>
            </a:r>
            <a:br>
              <a:rPr lang="nb-NO" b="1"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12</a:t>
            </a:fld>
            <a:endParaRPr lang="nb-NO"/>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323" y="2937364"/>
            <a:ext cx="4161692" cy="2774461"/>
          </a:xfrm>
          <a:prstGeom prst="rect">
            <a:avLst/>
          </a:prstGeom>
        </p:spPr>
      </p:pic>
    </p:spTree>
    <p:extLst>
      <p:ext uri="{BB962C8B-B14F-4D97-AF65-F5344CB8AC3E}">
        <p14:creationId xmlns:p14="http://schemas.microsoft.com/office/powerpoint/2010/main" val="313422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Gjennomføring av undersøkelsen</a:t>
            </a:r>
            <a:endParaRPr lang="nb-NO" dirty="0"/>
          </a:p>
        </p:txBody>
      </p:sp>
      <p:sp>
        <p:nvSpPr>
          <p:cNvPr id="3" name="Plassholder for innhold 2"/>
          <p:cNvSpPr>
            <a:spLocks noGrp="1"/>
          </p:cNvSpPr>
          <p:nvPr>
            <p:ph idx="1"/>
          </p:nvPr>
        </p:nvSpPr>
        <p:spPr/>
        <p:txBody>
          <a:bodyPr/>
          <a:lstStyle/>
          <a:p>
            <a:r>
              <a:rPr lang="nb-NO" dirty="0"/>
              <a:t>Undersøkelsens spørreskjema er tilpasset aldersgruppen, med visuelle symboler og høytlesningsfunksjon, slik at barna skal kunne besvare uten hjelp fra </a:t>
            </a:r>
            <a:r>
              <a:rPr lang="nb-NO" dirty="0" smtClean="0"/>
              <a:t>voksne.</a:t>
            </a:r>
          </a:p>
          <a:p>
            <a:r>
              <a:rPr lang="nb-NO" dirty="0" smtClean="0"/>
              <a:t>Selve </a:t>
            </a:r>
            <a:r>
              <a:rPr lang="nb-NO" dirty="0"/>
              <a:t>undersøkelsen foregår gjennom et elektronisk spørreskjema, på nettbrett eller </a:t>
            </a:r>
            <a:r>
              <a:rPr lang="nb-NO" dirty="0" smtClean="0"/>
              <a:t>pc.</a:t>
            </a:r>
          </a:p>
          <a:p>
            <a:r>
              <a:rPr lang="nb-NO" dirty="0" smtClean="0"/>
              <a:t>Barna </a:t>
            </a:r>
            <a:r>
              <a:rPr lang="nb-NO" dirty="0"/>
              <a:t>har </a:t>
            </a:r>
            <a:r>
              <a:rPr lang="nb-NO" dirty="0" smtClean="0"/>
              <a:t>hodetelefoner </a:t>
            </a:r>
            <a:r>
              <a:rPr lang="nb-NO" dirty="0"/>
              <a:t>på.</a:t>
            </a:r>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Tree>
    <p:extLst>
      <p:ext uri="{BB962C8B-B14F-4D97-AF65-F5344CB8AC3E}">
        <p14:creationId xmlns:p14="http://schemas.microsoft.com/office/powerpoint/2010/main" val="313259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43" y="409074"/>
            <a:ext cx="8277321" cy="5534526"/>
          </a:xfrm>
        </p:spPr>
      </p:pic>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14</a:t>
            </a:fld>
            <a:endParaRPr lang="nb-NO"/>
          </a:p>
        </p:txBody>
      </p:sp>
    </p:spTree>
    <p:extLst>
      <p:ext uri="{BB962C8B-B14F-4D97-AF65-F5344CB8AC3E}">
        <p14:creationId xmlns:p14="http://schemas.microsoft.com/office/powerpoint/2010/main" val="117985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Personvern</a:t>
            </a:r>
            <a:endParaRPr lang="nb-NO" dirty="0"/>
          </a:p>
        </p:txBody>
      </p:sp>
      <p:sp>
        <p:nvSpPr>
          <p:cNvPr id="8" name="Plassholder for innhold 7"/>
          <p:cNvSpPr>
            <a:spLocks noGrp="1"/>
          </p:cNvSpPr>
          <p:nvPr>
            <p:ph idx="1"/>
          </p:nvPr>
        </p:nvSpPr>
        <p:spPr>
          <a:xfrm>
            <a:off x="695326" y="1570892"/>
            <a:ext cx="9469438" cy="4521933"/>
          </a:xfrm>
        </p:spPr>
        <p:txBody>
          <a:bodyPr/>
          <a:lstStyle/>
          <a:p>
            <a:r>
              <a:rPr lang="nb-NO" dirty="0"/>
              <a:t>Undersøkelsen er anonym. Besvarelser kan ikke spores tilbake til den enkelte elev</a:t>
            </a:r>
            <a:r>
              <a:rPr lang="nb-NO"/>
              <a:t>. </a:t>
            </a:r>
            <a:r>
              <a:rPr lang="nb-NO" smtClean="0"/>
              <a:t>Det </a:t>
            </a:r>
            <a:r>
              <a:rPr lang="nb-NO" dirty="0"/>
              <a:t>er ikke mulig å ta ut resultatrapporter </a:t>
            </a:r>
            <a:r>
              <a:rPr lang="nb-NO" dirty="0" smtClean="0"/>
              <a:t>på individnivå.</a:t>
            </a:r>
          </a:p>
          <a:p>
            <a:r>
              <a:rPr lang="nb-NO" dirty="0" smtClean="0"/>
              <a:t>Utdanningsdirektoratets regler for anonymisering av resultater fra undersøkelsen, vil bli fulgt.</a:t>
            </a:r>
          </a:p>
          <a:p>
            <a:r>
              <a:rPr lang="nb-NO" dirty="0" smtClean="0"/>
              <a:t>Det er frivillig for barnet å delta i undersøkelsen.</a:t>
            </a:r>
          </a:p>
          <a:p>
            <a:r>
              <a:rPr lang="nb-NO" dirty="0" smtClean="0"/>
              <a:t>Foresatte har anledning til å reservere sitt barn fra deltakelse ved å ta kontakt med kontaktlærer på e-post eller via Skolemelding.</a:t>
            </a:r>
          </a:p>
          <a:p>
            <a:r>
              <a:rPr lang="nb-NO" dirty="0" smtClean="0"/>
              <a:t>Frist for reservasjon: 15.10.</a:t>
            </a:r>
          </a:p>
          <a:p>
            <a:endParaRPr lang="nb-NO" dirty="0" smtClean="0"/>
          </a:p>
          <a:p>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311016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Mer informasjon</a:t>
            </a:r>
            <a:endParaRPr lang="nb-NO" dirty="0"/>
          </a:p>
        </p:txBody>
      </p:sp>
      <p:sp>
        <p:nvSpPr>
          <p:cNvPr id="8" name="Plassholder for innhold 7"/>
          <p:cNvSpPr>
            <a:spLocks noGrp="1"/>
          </p:cNvSpPr>
          <p:nvPr>
            <p:ph idx="1"/>
          </p:nvPr>
        </p:nvSpPr>
        <p:spPr>
          <a:xfrm>
            <a:off x="695326" y="1491916"/>
            <a:ext cx="9469438" cy="4600909"/>
          </a:xfrm>
        </p:spPr>
        <p:txBody>
          <a:bodyPr/>
          <a:lstStyle/>
          <a:p>
            <a:r>
              <a:rPr lang="nb-NO" dirty="0" smtClean="0"/>
              <a:t>For mer informasjon, fullstendig spørreskjema samt mulighet for reservasjon, se Oslo kommunes nettsider.</a:t>
            </a:r>
          </a:p>
          <a:p>
            <a:r>
              <a:rPr lang="nb-NO" dirty="0" smtClean="0"/>
              <a:t>Spørsmål? Ta kontakt på trivsel1-4@ude.oslo.kommune.no</a:t>
            </a: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16</a:t>
            </a:fld>
            <a:endParaRPr lang="nb-NO"/>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264" y="3029750"/>
            <a:ext cx="4259430" cy="2841039"/>
          </a:xfrm>
          <a:prstGeom prst="rect">
            <a:avLst/>
          </a:prstGeom>
        </p:spPr>
      </p:pic>
    </p:spTree>
    <p:extLst>
      <p:ext uri="{BB962C8B-B14F-4D97-AF65-F5344CB8AC3E}">
        <p14:creationId xmlns:p14="http://schemas.microsoft.com/office/powerpoint/2010/main" val="1620471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40499"/>
          </a:xfrm>
        </p:spPr>
        <p:txBody>
          <a:bodyPr/>
          <a:lstStyle/>
          <a:p>
            <a:r>
              <a:rPr lang="nb-NO" dirty="0" smtClean="0"/>
              <a:t>Læringsbrett på Bryn skole</a:t>
            </a:r>
            <a:endParaRPr lang="nb-NO" dirty="0"/>
          </a:p>
        </p:txBody>
      </p:sp>
      <p:sp>
        <p:nvSpPr>
          <p:cNvPr id="3" name="Plassholder for innhold 2"/>
          <p:cNvSpPr>
            <a:spLocks noGrp="1"/>
          </p:cNvSpPr>
          <p:nvPr>
            <p:ph idx="1"/>
          </p:nvPr>
        </p:nvSpPr>
        <p:spPr>
          <a:xfrm>
            <a:off x="695326" y="1460500"/>
            <a:ext cx="9469438" cy="4632325"/>
          </a:xfrm>
        </p:spPr>
        <p:txBody>
          <a:bodyPr/>
          <a:lstStyle/>
          <a:p>
            <a:r>
              <a:rPr lang="nb-NO" dirty="0" smtClean="0"/>
              <a:t>Læringsbrett fra mai 2019</a:t>
            </a:r>
          </a:p>
          <a:p>
            <a:r>
              <a:rPr lang="nb-NO" dirty="0" smtClean="0"/>
              <a:t>Ansatte under opplæring</a:t>
            </a:r>
          </a:p>
          <a:p>
            <a:r>
              <a:rPr lang="nb-NO" dirty="0" smtClean="0"/>
              <a:t>Brettene kan etter hvert tas med hjem, da skal de tas med på skolen fulladet hver dag. </a:t>
            </a:r>
          </a:p>
          <a:p>
            <a:r>
              <a:rPr lang="nb-NO" dirty="0" smtClean="0"/>
              <a:t>Ladere må passes på</a:t>
            </a:r>
          </a:p>
          <a:p>
            <a:r>
              <a:rPr lang="nb-NO" dirty="0" smtClean="0"/>
              <a:t>Tilpasset opplæring og nettbrett</a:t>
            </a:r>
          </a:p>
          <a:p>
            <a:r>
              <a:rPr lang="nb-NO" dirty="0" smtClean="0"/>
              <a:t>Bruk av læringsbrett er en måte å lære på, ikke en erstatning for bøker eller annet læringsformer.  </a:t>
            </a:r>
          </a:p>
          <a:p>
            <a:endParaRPr lang="nb-NO" dirty="0" smtClean="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68023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18</a:t>
            </a:fld>
            <a:endParaRPr lang="nb-NO"/>
          </a:p>
        </p:txBody>
      </p:sp>
      <p:sp>
        <p:nvSpPr>
          <p:cNvPr id="4" name="Rektangel 3"/>
          <p:cNvSpPr/>
          <p:nvPr/>
        </p:nvSpPr>
        <p:spPr>
          <a:xfrm>
            <a:off x="774700" y="-5515342"/>
            <a:ext cx="11671300" cy="2308324"/>
          </a:xfrm>
          <a:prstGeom prst="rect">
            <a:avLst/>
          </a:prstGeom>
        </p:spPr>
        <p:txBody>
          <a:bodyPr wrap="square">
            <a:spAutoFit/>
          </a:bodyPr>
          <a:lstStyle/>
          <a:p>
            <a:pPr algn="r" fontAlgn="base"/>
            <a:r>
              <a:rPr lang="nb-NO" dirty="0">
                <a:latin typeface="Times New Roman" panose="02020603050405020304" pitchFamily="18" charset="0"/>
              </a:rPr>
              <a:t> </a:t>
            </a:r>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p:txBody>
      </p:sp>
      <p:sp>
        <p:nvSpPr>
          <p:cNvPr id="5" name="Rektangel 4"/>
          <p:cNvSpPr/>
          <p:nvPr/>
        </p:nvSpPr>
        <p:spPr>
          <a:xfrm>
            <a:off x="-55564" y="358928"/>
            <a:ext cx="11899900" cy="5416868"/>
          </a:xfrm>
          <a:prstGeom prst="rect">
            <a:avLst/>
          </a:prstGeom>
        </p:spPr>
        <p:txBody>
          <a:bodyPr wrap="square">
            <a:spAutoFit/>
          </a:bodyPr>
          <a:lstStyle/>
          <a:p>
            <a:pPr lvl="0" fontAlgn="base">
              <a:spcBef>
                <a:spcPts val="1800"/>
              </a:spcBef>
              <a:buSzPct val="100000"/>
            </a:pPr>
            <a:r>
              <a:rPr lang="nb-NO" sz="2000" b="1" u="sng" dirty="0" smtClean="0">
                <a:solidFill>
                  <a:srgbClr val="000000"/>
                </a:solidFill>
                <a:latin typeface="Calibri" panose="020F0502020204030204" pitchFamily="34" charset="0"/>
              </a:rPr>
              <a:t>  Punkter fra kontrakten vedrørende læringsbrett: </a:t>
            </a:r>
            <a:endParaRPr lang="nb-NO" u="sng" dirty="0">
              <a:solidFill>
                <a:srgbClr val="000000"/>
              </a:solidFill>
              <a:latin typeface="Calibri" panose="020F0502020204030204" pitchFamily="34" charset="0"/>
            </a:endParaRPr>
          </a:p>
          <a:p>
            <a:pPr marL="216000" lvl="0" indent="-216000" fontAlgn="base">
              <a:spcBef>
                <a:spcPts val="1800"/>
              </a:spcBef>
              <a:buSzPct val="100000"/>
              <a:buBlip>
                <a:blip r:embed="rId2"/>
              </a:buBlip>
            </a:pPr>
            <a:r>
              <a:rPr lang="nb-NO" u="sng" dirty="0" smtClean="0">
                <a:solidFill>
                  <a:srgbClr val="000000"/>
                </a:solidFill>
                <a:latin typeface="Calibri" panose="020F0502020204030204" pitchFamily="34" charset="0"/>
              </a:rPr>
              <a:t>3</a:t>
            </a:r>
            <a:r>
              <a:rPr lang="nb-NO" u="sng" dirty="0">
                <a:solidFill>
                  <a:srgbClr val="000000"/>
                </a:solidFill>
                <a:latin typeface="Calibri" panose="020F0502020204030204" pitchFamily="34" charset="0"/>
              </a:rPr>
              <a:t>. Installasjon og service:</a:t>
            </a:r>
            <a:r>
              <a:rPr lang="nb-NO" dirty="0">
                <a:solidFill>
                  <a:srgbClr val="000000"/>
                </a:solidFill>
                <a:latin typeface="Calibri" panose="020F0502020204030204" pitchFamily="34" charset="0"/>
              </a:rPr>
              <a:t> </a:t>
            </a:r>
            <a:r>
              <a:rPr lang="nb-NO" dirty="0" smtClean="0">
                <a:solidFill>
                  <a:srgbClr val="000000"/>
                </a:solidFill>
              </a:rPr>
              <a:t> </a:t>
            </a:r>
            <a:r>
              <a:rPr lang="nb-NO" dirty="0" smtClean="0">
                <a:solidFill>
                  <a:srgbClr val="000000"/>
                </a:solidFill>
                <a:latin typeface="Calibri" panose="020F0502020204030204" pitchFamily="34" charset="0"/>
              </a:rPr>
              <a:t>Av </a:t>
            </a:r>
            <a:r>
              <a:rPr lang="nb-NO" dirty="0">
                <a:solidFill>
                  <a:srgbClr val="000000"/>
                </a:solidFill>
                <a:latin typeface="Calibri" panose="020F0502020204030204" pitchFamily="34" charset="0"/>
              </a:rPr>
              <a:t>sikkerhetsmessige årsaker er det kun Bryn skole som kan foreta installasjoner og service på utstyret.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4. Forpliktelser – mislighold:</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Det </a:t>
            </a:r>
            <a:r>
              <a:rPr lang="nb-NO" dirty="0">
                <a:solidFill>
                  <a:srgbClr val="000000"/>
                </a:solidFill>
                <a:latin typeface="Calibri" panose="020F0502020204030204" pitchFamily="34" charset="0"/>
              </a:rPr>
              <a:t>er kun låntakeren som kan være bruker. </a:t>
            </a:r>
            <a:r>
              <a:rPr lang="nb-NO" dirty="0" smtClean="0">
                <a:solidFill>
                  <a:srgbClr val="000000"/>
                </a:solidFill>
                <a:latin typeface="Calibri" panose="020F0502020204030204" pitchFamily="34" charset="0"/>
              </a:rPr>
              <a:t>Låntaker </a:t>
            </a:r>
            <a:r>
              <a:rPr lang="nb-NO" dirty="0">
                <a:solidFill>
                  <a:srgbClr val="000000"/>
                </a:solidFill>
                <a:latin typeface="Calibri" panose="020F0502020204030204" pitchFamily="34" charset="0"/>
              </a:rPr>
              <a:t>er til enhver tid ansvarlig for forsvarlig bruk, transport og oppbevaring, og kan heller ikke overdra/låne utstyret til andre. </a:t>
            </a:r>
            <a:r>
              <a:rPr lang="nb-NO" dirty="0" smtClean="0">
                <a:solidFill>
                  <a:srgbClr val="000000"/>
                </a:solidFill>
                <a:latin typeface="Calibri" panose="020F0502020204030204" pitchFamily="34" charset="0"/>
              </a:rPr>
              <a:t>Dersom </a:t>
            </a:r>
            <a:r>
              <a:rPr lang="nb-NO" dirty="0">
                <a:solidFill>
                  <a:srgbClr val="000000"/>
                </a:solidFill>
                <a:latin typeface="Calibri" panose="020F0502020204030204" pitchFamily="34" charset="0"/>
              </a:rPr>
              <a:t>låntaker misligholder avtalen kan rektor si den opp. Utstyret må da returneres skolen. Som mislighold regnes blant annet at låntaker ikke ivaretar og sikrer utstyret på en forsvarlig måte.</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5. Tap - skade:</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Tap </a:t>
            </a:r>
            <a:r>
              <a:rPr lang="nb-NO" dirty="0">
                <a:solidFill>
                  <a:srgbClr val="000000"/>
                </a:solidFill>
                <a:latin typeface="Calibri" panose="020F0502020204030204" pitchFamily="34" charset="0"/>
              </a:rPr>
              <a:t>og/eller skade meldes umiddelbart til Bryn skole.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6. Erstatning: </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Ved </a:t>
            </a:r>
            <a:r>
              <a:rPr lang="nb-NO" dirty="0">
                <a:solidFill>
                  <a:srgbClr val="000000"/>
                </a:solidFill>
                <a:latin typeface="Calibri" panose="020F0502020204030204" pitchFamily="34" charset="0"/>
              </a:rPr>
              <a:t>skade på eller tap av utstyr gjelder vanlige erstatningsrettslige regler. Dersom låntaker har opptrådt forsettlig vil skolen kreve full erstatning. Ved uaktsomhet begrenses erstatningsansvaret til 25 % av utstyrets verdi eller 25 % av kostnadene ved reparasjon.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7. Utlånets varighet:</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Når </a:t>
            </a:r>
            <a:r>
              <a:rPr lang="nb-NO" dirty="0">
                <a:solidFill>
                  <a:srgbClr val="000000"/>
                </a:solidFill>
                <a:latin typeface="Calibri" panose="020F0502020204030204" pitchFamily="34" charset="0"/>
              </a:rPr>
              <a:t>behovet for utstyret ikke lenger er tilstede, returneres dette til Bryn skole. </a:t>
            </a:r>
            <a:r>
              <a:rPr lang="nb-NO" dirty="0" smtClean="0">
                <a:solidFill>
                  <a:srgbClr val="000000"/>
                </a:solidFill>
                <a:latin typeface="Calibri" panose="020F0502020204030204" pitchFamily="34" charset="0"/>
              </a:rPr>
              <a:t>Ved </a:t>
            </a:r>
            <a:r>
              <a:rPr lang="nb-NO" dirty="0">
                <a:solidFill>
                  <a:srgbClr val="000000"/>
                </a:solidFill>
                <a:latin typeface="Calibri" panose="020F0502020204030204" pitchFamily="34" charset="0"/>
              </a:rPr>
              <a:t>permisjon eller bytte av skole returneres utstyret til Bryn skole. </a:t>
            </a:r>
            <a:endParaRPr lang="nb-NO" dirty="0">
              <a:solidFill>
                <a:srgbClr val="000000"/>
              </a:solidFill>
            </a:endParaRPr>
          </a:p>
          <a:p>
            <a:pPr marL="216000" lvl="0" indent="-216000">
              <a:spcBef>
                <a:spcPts val="1800"/>
              </a:spcBef>
              <a:buSzPct val="100000"/>
              <a:buBlip>
                <a:blip r:embed="rId2"/>
              </a:buBlip>
            </a:pPr>
            <a:endParaRPr lang="nb-NO" sz="2000" dirty="0">
              <a:solidFill>
                <a:srgbClr val="000000"/>
              </a:solidFill>
            </a:endParaRPr>
          </a:p>
        </p:txBody>
      </p:sp>
    </p:spTree>
    <p:extLst>
      <p:ext uri="{BB962C8B-B14F-4D97-AF65-F5344CB8AC3E}">
        <p14:creationId xmlns:p14="http://schemas.microsoft.com/office/powerpoint/2010/main" val="1950894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19</a:t>
            </a:fld>
            <a:endParaRPr lang="nb-NO"/>
          </a:p>
        </p:txBody>
      </p:sp>
      <p:sp>
        <p:nvSpPr>
          <p:cNvPr id="4" name="Rektangel 3"/>
          <p:cNvSpPr/>
          <p:nvPr/>
        </p:nvSpPr>
        <p:spPr>
          <a:xfrm>
            <a:off x="914400" y="444500"/>
            <a:ext cx="10795000" cy="5016758"/>
          </a:xfrm>
          <a:prstGeom prst="rect">
            <a:avLst/>
          </a:prstGeom>
        </p:spPr>
        <p:txBody>
          <a:bodyPr wrap="square">
            <a:spAutoFit/>
          </a:bodyPr>
          <a:lstStyle/>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 </a:t>
            </a:r>
            <a:r>
              <a:rPr lang="nb-NO" sz="2000" b="1" dirty="0">
                <a:solidFill>
                  <a:srgbClr val="000000"/>
                </a:solidFill>
                <a:latin typeface="Century Gothic" panose="020B0502020202020204" pitchFamily="34" charset="0"/>
              </a:rPr>
              <a:t>Bryns læringsbrett-regler </a:t>
            </a:r>
            <a:endParaRPr lang="nb-NO" sz="2000" b="1" dirty="0" smtClean="0">
              <a:solidFill>
                <a:srgbClr val="000000"/>
              </a:solidFill>
              <a:latin typeface="Century Gothic" panose="020B0502020202020204" pitchFamily="34" charset="0"/>
            </a:endParaRPr>
          </a:p>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1. Vi lader læringsbrettet hjemme hver dag, slik at vi har nok strøm til å jobbe med den på skolen. </a:t>
            </a:r>
          </a:p>
          <a:p>
            <a:r>
              <a:rPr lang="nb-NO" sz="2000" dirty="0">
                <a:solidFill>
                  <a:srgbClr val="000000"/>
                </a:solidFill>
                <a:latin typeface="Century Gothic" panose="020B0502020202020204" pitchFamily="34" charset="0"/>
              </a:rPr>
              <a:t>2. Vi følger alltid beskjeden om «eple opp». </a:t>
            </a:r>
          </a:p>
          <a:p>
            <a:r>
              <a:rPr lang="nb-NO" sz="2000" dirty="0">
                <a:solidFill>
                  <a:srgbClr val="000000"/>
                </a:solidFill>
                <a:latin typeface="Century Gothic" panose="020B0502020202020204" pitchFamily="34" charset="0"/>
              </a:rPr>
              <a:t>3. Vi spiser og drikker aldri i nærheten av læringsbrettet. </a:t>
            </a:r>
          </a:p>
          <a:p>
            <a:r>
              <a:rPr lang="nb-NO" sz="2000" dirty="0" smtClean="0">
                <a:solidFill>
                  <a:srgbClr val="000000"/>
                </a:solidFill>
                <a:latin typeface="Century Gothic" panose="020B0502020202020204" pitchFamily="34" charset="0"/>
              </a:rPr>
              <a:t>4</a:t>
            </a:r>
            <a:r>
              <a:rPr lang="nb-NO" sz="2000" dirty="0">
                <a:solidFill>
                  <a:srgbClr val="000000"/>
                </a:solidFill>
                <a:latin typeface="Century Gothic" panose="020B0502020202020204" pitchFamily="34" charset="0"/>
              </a:rPr>
              <a:t>. Vi bærer alltid læringsbrettet med begge hendene og går forsiktig. </a:t>
            </a:r>
          </a:p>
          <a:p>
            <a:r>
              <a:rPr lang="nb-NO" sz="2000" dirty="0">
                <a:solidFill>
                  <a:srgbClr val="000000"/>
                </a:solidFill>
                <a:latin typeface="Century Gothic" panose="020B0502020202020204" pitchFamily="34" charset="0"/>
              </a:rPr>
              <a:t>5. Vi legger aldri fra oss læringsbrettet på gulvet eller andre steder der det kan bli ødelagt</a:t>
            </a:r>
            <a:r>
              <a:rPr lang="nb-NO" sz="2000" dirty="0" smtClean="0">
                <a:solidFill>
                  <a:srgbClr val="000000"/>
                </a:solidFill>
                <a:latin typeface="Century Gothic" panose="020B0502020202020204" pitchFamily="34" charset="0"/>
              </a:rPr>
              <a:t>. </a:t>
            </a:r>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6. Vi ber alltid om lov før vi tar bilde eller video av andre. </a:t>
            </a:r>
          </a:p>
          <a:p>
            <a:r>
              <a:rPr lang="nb-NO" sz="2000" dirty="0">
                <a:solidFill>
                  <a:srgbClr val="000000"/>
                </a:solidFill>
                <a:latin typeface="Century Gothic" panose="020B0502020202020204" pitchFamily="34" charset="0"/>
              </a:rPr>
              <a:t>7. Vi ber alltid om lov før vi sender med </a:t>
            </a:r>
            <a:r>
              <a:rPr lang="nb-NO" sz="2000" dirty="0" err="1">
                <a:solidFill>
                  <a:srgbClr val="000000"/>
                </a:solidFill>
                <a:latin typeface="Century Gothic" panose="020B0502020202020204" pitchFamily="34" charset="0"/>
              </a:rPr>
              <a:t>AirDrop</a:t>
            </a:r>
            <a:r>
              <a:rPr lang="nb-NO" sz="2000" dirty="0">
                <a:solidFill>
                  <a:srgbClr val="000000"/>
                </a:solidFill>
                <a:latin typeface="Century Gothic" panose="020B0502020202020204" pitchFamily="34" charset="0"/>
              </a:rPr>
              <a:t>. </a:t>
            </a:r>
          </a:p>
          <a:p>
            <a:r>
              <a:rPr lang="nb-NO" sz="2000" dirty="0">
                <a:solidFill>
                  <a:srgbClr val="000000"/>
                </a:solidFill>
                <a:latin typeface="Century Gothic" panose="020B0502020202020204" pitchFamily="34" charset="0"/>
              </a:rPr>
              <a:t>8. Vi ber alltid om lov før vi går inn på andre nettsteder enn vi har fått beskjed om</a:t>
            </a:r>
            <a:r>
              <a:rPr lang="nb-NO" sz="2000" dirty="0" smtClean="0">
                <a:solidFill>
                  <a:srgbClr val="000000"/>
                </a:solidFill>
                <a:latin typeface="Century Gothic" panose="020B0502020202020204" pitchFamily="34" charset="0"/>
              </a:rPr>
              <a:t>.</a:t>
            </a:r>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9. Vi låner ikke andres læringsbrett. </a:t>
            </a:r>
          </a:p>
          <a:p>
            <a:r>
              <a:rPr lang="nb-NO" sz="2000" dirty="0">
                <a:solidFill>
                  <a:srgbClr val="000000"/>
                </a:solidFill>
                <a:latin typeface="Century Gothic" panose="020B0502020202020204" pitchFamily="34" charset="0"/>
              </a:rPr>
              <a:t>10. Vi bruker aldri læringsbrettet når vi er på AKS, unntatt når det er avtalt i forbindelse med lekser eller kurs. </a:t>
            </a:r>
          </a:p>
        </p:txBody>
      </p:sp>
      <p:pic>
        <p:nvPicPr>
          <p:cNvPr id="5" name="Bilde 4"/>
          <p:cNvPicPr>
            <a:picLocks noChangeAspect="1"/>
          </p:cNvPicPr>
          <p:nvPr/>
        </p:nvPicPr>
        <p:blipFill>
          <a:blip r:embed="rId2"/>
          <a:stretch>
            <a:fillRect/>
          </a:stretch>
        </p:blipFill>
        <p:spPr>
          <a:xfrm>
            <a:off x="4557712" y="5168900"/>
            <a:ext cx="2847975" cy="1600200"/>
          </a:xfrm>
          <a:prstGeom prst="rect">
            <a:avLst/>
          </a:prstGeom>
        </p:spPr>
      </p:pic>
    </p:spTree>
    <p:extLst>
      <p:ext uri="{BB962C8B-B14F-4D97-AF65-F5344CB8AC3E}">
        <p14:creationId xmlns:p14="http://schemas.microsoft.com/office/powerpoint/2010/main" val="174499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78599"/>
          </a:xfrm>
        </p:spPr>
        <p:txBody>
          <a:bodyPr>
            <a:normAutofit fontScale="90000"/>
          </a:bodyPr>
          <a:lstStyle/>
          <a:p>
            <a:r>
              <a:rPr lang="nb-NO" dirty="0" smtClean="0"/>
              <a:t>Ansatte på 2. trinn:</a:t>
            </a:r>
            <a:br>
              <a:rPr lang="nb-NO" dirty="0" smtClean="0"/>
            </a:br>
            <a:endParaRPr lang="nb-NO" dirty="0"/>
          </a:p>
        </p:txBody>
      </p:sp>
      <p:sp>
        <p:nvSpPr>
          <p:cNvPr id="3" name="Plassholder for innhold 2"/>
          <p:cNvSpPr>
            <a:spLocks noGrp="1"/>
          </p:cNvSpPr>
          <p:nvPr>
            <p:ph idx="1"/>
          </p:nvPr>
        </p:nvSpPr>
        <p:spPr>
          <a:xfrm>
            <a:off x="695326" y="1231900"/>
            <a:ext cx="9469438" cy="4860925"/>
          </a:xfrm>
        </p:spPr>
        <p:txBody>
          <a:bodyPr/>
          <a:lstStyle/>
          <a:p>
            <a:pPr marL="0" indent="0">
              <a:buNone/>
            </a:pPr>
            <a:endParaRPr lang="nb-NO" sz="1400" dirty="0" smtClean="0"/>
          </a:p>
          <a:p>
            <a:r>
              <a:rPr lang="nb-NO" sz="1400" dirty="0" smtClean="0"/>
              <a:t>Bjørn </a:t>
            </a:r>
            <a:r>
              <a:rPr lang="nb-NO" sz="1400" dirty="0" err="1" smtClean="0"/>
              <a:t>Jonsønn</a:t>
            </a:r>
            <a:r>
              <a:rPr lang="nb-NO" sz="1400" dirty="0" smtClean="0"/>
              <a:t> Berge</a:t>
            </a:r>
          </a:p>
          <a:p>
            <a:r>
              <a:rPr lang="nb-NO" sz="1400" dirty="0" smtClean="0"/>
              <a:t>Kristianne Weibye</a:t>
            </a:r>
          </a:p>
          <a:p>
            <a:r>
              <a:rPr lang="nb-NO" sz="1400" dirty="0" smtClean="0"/>
              <a:t>Meis Rahman Valencia</a:t>
            </a:r>
          </a:p>
          <a:p>
            <a:r>
              <a:rPr lang="nb-NO" sz="1400" dirty="0" smtClean="0"/>
              <a:t>Assistent: Arizona</a:t>
            </a:r>
          </a:p>
          <a:p>
            <a:pPr marL="0" indent="0">
              <a:buNone/>
            </a:pPr>
            <a:r>
              <a:rPr lang="nb-NO" sz="2800" dirty="0" smtClean="0"/>
              <a:t>Ansatte på 3.trinn:</a:t>
            </a:r>
          </a:p>
          <a:p>
            <a:r>
              <a:rPr lang="nb-NO" sz="1400" dirty="0" smtClean="0"/>
              <a:t>Tonje Vibokt Vikstvedt</a:t>
            </a:r>
          </a:p>
          <a:p>
            <a:r>
              <a:rPr lang="nb-NO" sz="1400" dirty="0" smtClean="0"/>
              <a:t>Nina Sørlie</a:t>
            </a:r>
          </a:p>
          <a:p>
            <a:r>
              <a:rPr lang="nb-NO" sz="1400" dirty="0" smtClean="0"/>
              <a:t>Alexandra Starberg</a:t>
            </a:r>
          </a:p>
          <a:p>
            <a:r>
              <a:rPr lang="nb-NO" sz="1400" dirty="0" smtClean="0"/>
              <a:t>Aydin Haeger</a:t>
            </a:r>
          </a:p>
          <a:p>
            <a:r>
              <a:rPr lang="nb-NO" sz="1400" dirty="0" smtClean="0"/>
              <a:t>Assistenter: Faduma, Tina og Martine</a:t>
            </a:r>
          </a:p>
          <a:p>
            <a:endParaRPr lang="nb-NO" sz="1400" dirty="0" smtClean="0"/>
          </a:p>
          <a:p>
            <a:endParaRPr lang="nb-NO" dirty="0"/>
          </a:p>
          <a:p>
            <a:pPr marL="0" indent="0">
              <a:buNone/>
            </a:pPr>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2205326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Aktivitetsskolen – AKS </a:t>
            </a:r>
          </a:p>
        </p:txBody>
      </p:sp>
      <p:sp>
        <p:nvSpPr>
          <p:cNvPr id="3" name="Plassholder for innhold 2"/>
          <p:cNvSpPr>
            <a:spLocks noGrp="1"/>
          </p:cNvSpPr>
          <p:nvPr>
            <p:ph sz="half" idx="1"/>
          </p:nvPr>
        </p:nvSpPr>
        <p:spPr>
          <a:xfrm>
            <a:off x="152400" y="1312979"/>
            <a:ext cx="9177388" cy="4889257"/>
          </a:xfrm>
        </p:spPr>
        <p:txBody>
          <a:bodyPr/>
          <a:lstStyle/>
          <a:p>
            <a:pPr marL="215900" indent="-215900"/>
            <a:r>
              <a:rPr lang="nb-NO" dirty="0"/>
              <a:t>AKS er et aktivitetstilbud før og etter skoletid. </a:t>
            </a:r>
          </a:p>
          <a:p>
            <a:pPr marL="215900" indent="-215900"/>
            <a:r>
              <a:rPr lang="nb-NO" dirty="0"/>
              <a:t>For elever på 1.-4. trinn, og elever opp til 7. trinn med særskilte behov. </a:t>
            </a:r>
          </a:p>
          <a:p>
            <a:pPr marL="215900" indent="-215900"/>
            <a:r>
              <a:rPr lang="nb-NO" dirty="0" smtClean="0"/>
              <a:t>Åpnet </a:t>
            </a:r>
            <a:r>
              <a:rPr lang="nb-NO" dirty="0"/>
              <a:t>1. </a:t>
            </a:r>
            <a:r>
              <a:rPr lang="nb-NO" dirty="0" smtClean="0"/>
              <a:t>august. </a:t>
            </a:r>
            <a:endParaRPr lang="nb-NO" dirty="0"/>
          </a:p>
          <a:p>
            <a:pPr marL="215900" indent="-215900"/>
            <a:r>
              <a:rPr lang="nb-NO" dirty="0"/>
              <a:t>Elektronisk søknadsskjema på </a:t>
            </a:r>
            <a:r>
              <a:rPr lang="nb-NO" dirty="0" smtClean="0"/>
              <a:t>Oslo kommunes nettsider.</a:t>
            </a:r>
            <a:endParaRPr lang="nb-NO" dirty="0"/>
          </a:p>
          <a:p>
            <a:pPr marL="215900" indent="-215900"/>
            <a:r>
              <a:rPr lang="nb-NO" dirty="0" err="1" smtClean="0"/>
              <a:t>Læringsstøttende</a:t>
            </a:r>
            <a:r>
              <a:rPr lang="nb-NO" dirty="0" smtClean="0"/>
              <a:t> arena som skal </a:t>
            </a:r>
            <a:r>
              <a:rPr lang="nb-NO" dirty="0"/>
              <a:t>bidra til faglig, emosjonell, sosial og fysisk utvikling for elevene. </a:t>
            </a:r>
            <a:r>
              <a:rPr lang="nb-NO" dirty="0" smtClean="0"/>
              <a:t> Vi </a:t>
            </a:r>
            <a:r>
              <a:rPr lang="nb-NO" dirty="0"/>
              <a:t>på Bryn Aktivitetsskole ønsker i samarbeid med skolen å stimulere elevenes utvikling, fordype deres kunnskaper og erfaringer og gi en meningsfull fritid og et sosialt fellesskap og tilhørighet til Bryn og Bryns lange tradisjoner som et hyggelig sted å vokse opp!  </a:t>
            </a:r>
            <a:endParaRPr lang="nb-NO" dirty="0" smtClean="0"/>
          </a:p>
          <a:p>
            <a:pPr marL="0" indent="0">
              <a:buNone/>
            </a:pPr>
            <a:r>
              <a:rPr lang="nb-NO" dirty="0"/>
              <a:t> </a:t>
            </a:r>
            <a:r>
              <a:rPr lang="nb-NO" dirty="0" smtClean="0"/>
              <a:t>  </a:t>
            </a:r>
            <a:r>
              <a:rPr lang="nb-NO" dirty="0" smtClean="0"/>
              <a:t>Vi </a:t>
            </a:r>
            <a:r>
              <a:rPr lang="nb-NO" dirty="0"/>
              <a:t>legger vekt på at alle blir inkludert i fellesskapet og mener at alle får </a:t>
            </a:r>
            <a:r>
              <a:rPr lang="nb-NO" dirty="0"/>
              <a:t> </a:t>
            </a:r>
            <a:r>
              <a:rPr lang="nb-NO" dirty="0" smtClean="0"/>
              <a:t>    </a:t>
            </a:r>
            <a:r>
              <a:rPr lang="nb-NO" dirty="0" smtClean="0"/>
              <a:t>et  bedre </a:t>
            </a:r>
            <a:r>
              <a:rPr lang="nb-NO" dirty="0"/>
              <a:t>miljø når ingen er utenfor</a:t>
            </a:r>
            <a:r>
              <a:rPr lang="nb-NO" dirty="0" smtClean="0"/>
              <a:t>.</a:t>
            </a: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20</a:t>
            </a:fld>
            <a:endParaRPr lang="nb-NO"/>
          </a:p>
        </p:txBody>
      </p:sp>
      <p:pic>
        <p:nvPicPr>
          <p:cNvPr id="8" name="Bilde 7"/>
          <p:cNvPicPr>
            <a:picLocks noChangeAspect="1"/>
          </p:cNvPicPr>
          <p:nvPr/>
        </p:nvPicPr>
        <p:blipFill>
          <a:blip r:embed="rId2"/>
          <a:stretch>
            <a:fillRect/>
          </a:stretch>
        </p:blipFill>
        <p:spPr>
          <a:xfrm>
            <a:off x="9329788" y="282212"/>
            <a:ext cx="2105504" cy="1986773"/>
          </a:xfrm>
          <a:prstGeom prst="rect">
            <a:avLst/>
          </a:prstGeom>
        </p:spPr>
      </p:pic>
    </p:spTree>
    <p:extLst>
      <p:ext uri="{BB962C8B-B14F-4D97-AF65-F5344CB8AC3E}">
        <p14:creationId xmlns:p14="http://schemas.microsoft.com/office/powerpoint/2010/main" val="2921287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Kommunikasjon:</a:t>
            </a:r>
            <a:endParaRPr lang="nb-NO" dirty="0"/>
          </a:p>
        </p:txBody>
      </p:sp>
      <p:sp>
        <p:nvSpPr>
          <p:cNvPr id="3" name="Plassholder for innhold 2"/>
          <p:cNvSpPr>
            <a:spLocks noGrp="1"/>
          </p:cNvSpPr>
          <p:nvPr>
            <p:ph sz="half" idx="1"/>
          </p:nvPr>
        </p:nvSpPr>
        <p:spPr>
          <a:xfrm>
            <a:off x="695324" y="2032000"/>
            <a:ext cx="8143876" cy="4060826"/>
          </a:xfrm>
        </p:spPr>
        <p:txBody>
          <a:bodyPr/>
          <a:lstStyle/>
          <a:p>
            <a:r>
              <a:rPr lang="nb-NO" dirty="0" smtClean="0"/>
              <a:t>Vi ønsker å ha et godt samarbeid med dere til beste for elevene.  Dersom det er noe dere lurer på: Snakk med personalet på AKS </a:t>
            </a:r>
            <a:r>
              <a:rPr lang="nb-NO" dirty="0" smtClean="0"/>
              <a:t>–baselederne eller </a:t>
            </a:r>
            <a:r>
              <a:rPr lang="nb-NO" dirty="0" smtClean="0"/>
              <a:t>meg.  Spør oss dersom noe er uklart.  Vi vil samarbeide med dere om å gi barna en trygg og god hverdag.  - Hjelp oss gjerne å bli bedre!</a:t>
            </a:r>
          </a:p>
          <a:p>
            <a:r>
              <a:rPr lang="nb-NO" dirty="0" smtClean="0"/>
              <a:t>Når ringer vi dere? Hvis barnet har slått seg, er lei seg eller har hatt en tung dag, eller dersom det er noe vi trenger å få avklart.  Fortrinnsvis er det baseleder som skal ha kontakten dersom det er noe som har skjedd.</a:t>
            </a: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21</a:t>
            </a:fld>
            <a:endParaRPr lang="nb-NO"/>
          </a:p>
        </p:txBody>
      </p:sp>
      <p:pic>
        <p:nvPicPr>
          <p:cNvPr id="7" name="Bilde 6"/>
          <p:cNvPicPr>
            <a:picLocks noChangeAspect="1"/>
          </p:cNvPicPr>
          <p:nvPr/>
        </p:nvPicPr>
        <p:blipFill>
          <a:blip r:embed="rId2"/>
          <a:stretch>
            <a:fillRect/>
          </a:stretch>
        </p:blipFill>
        <p:spPr>
          <a:xfrm>
            <a:off x="8561916" y="41275"/>
            <a:ext cx="2305050" cy="1990725"/>
          </a:xfrm>
          <a:prstGeom prst="rect">
            <a:avLst/>
          </a:prstGeom>
        </p:spPr>
      </p:pic>
      <p:pic>
        <p:nvPicPr>
          <p:cNvPr id="8" name="Bilde 7"/>
          <p:cNvPicPr>
            <a:picLocks noChangeAspect="1"/>
          </p:cNvPicPr>
          <p:nvPr/>
        </p:nvPicPr>
        <p:blipFill rotWithShape="1">
          <a:blip r:embed="rId3"/>
          <a:srcRect b="8817"/>
          <a:stretch/>
        </p:blipFill>
        <p:spPr>
          <a:xfrm>
            <a:off x="9946216" y="2508417"/>
            <a:ext cx="2200275" cy="1893358"/>
          </a:xfrm>
          <a:prstGeom prst="rect">
            <a:avLst/>
          </a:prstGeom>
        </p:spPr>
      </p:pic>
      <p:pic>
        <p:nvPicPr>
          <p:cNvPr id="9" name="Bilde 8"/>
          <p:cNvPicPr>
            <a:picLocks noChangeAspect="1"/>
          </p:cNvPicPr>
          <p:nvPr/>
        </p:nvPicPr>
        <p:blipFill>
          <a:blip r:embed="rId4"/>
          <a:stretch>
            <a:fillRect/>
          </a:stretch>
        </p:blipFill>
        <p:spPr>
          <a:xfrm>
            <a:off x="9085792" y="4607984"/>
            <a:ext cx="1478158" cy="1478158"/>
          </a:xfrm>
          <a:prstGeom prst="rect">
            <a:avLst/>
          </a:prstGeom>
        </p:spPr>
      </p:pic>
    </p:spTree>
    <p:extLst>
      <p:ext uri="{BB962C8B-B14F-4D97-AF65-F5344CB8AC3E}">
        <p14:creationId xmlns:p14="http://schemas.microsoft.com/office/powerpoint/2010/main" val="1512400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Informasjon:</a:t>
            </a:r>
            <a:endParaRPr lang="nb-NO" dirty="0"/>
          </a:p>
        </p:txBody>
      </p:sp>
      <p:sp>
        <p:nvSpPr>
          <p:cNvPr id="3" name="Plassholder for innhold 2"/>
          <p:cNvSpPr>
            <a:spLocks noGrp="1"/>
          </p:cNvSpPr>
          <p:nvPr>
            <p:ph sz="half" idx="1"/>
          </p:nvPr>
        </p:nvSpPr>
        <p:spPr>
          <a:xfrm>
            <a:off x="695324" y="2032000"/>
            <a:ext cx="7839075" cy="4060826"/>
          </a:xfrm>
        </p:spPr>
        <p:txBody>
          <a:bodyPr/>
          <a:lstStyle/>
          <a:p>
            <a:r>
              <a:rPr lang="nb-NO" u="sng" dirty="0" smtClean="0"/>
              <a:t>Oslo kommunes nettsider</a:t>
            </a:r>
            <a:r>
              <a:rPr lang="nb-NO" dirty="0" smtClean="0"/>
              <a:t>: Her melder dere barnet av og på AKS og endrer plass.  Her ligger også mye viktig informasjon.  NB! </a:t>
            </a:r>
            <a:r>
              <a:rPr lang="nb-NO" u="sng" dirty="0" smtClean="0"/>
              <a:t>Det er nå kun anledning til å bytte fra heltid til deltid to ganger i året, </a:t>
            </a:r>
            <a:r>
              <a:rPr lang="nb-NO" u="sng" dirty="0"/>
              <a:t>med virkning fra 1. januar eller 1. august.  </a:t>
            </a:r>
            <a:endParaRPr lang="nb-NO" u="sng" dirty="0" smtClean="0"/>
          </a:p>
          <a:p>
            <a:r>
              <a:rPr lang="nb-NO" b="1" dirty="0" smtClean="0"/>
              <a:t>Fristen</a:t>
            </a:r>
            <a:r>
              <a:rPr lang="nb-NO" dirty="0" smtClean="0"/>
              <a:t> </a:t>
            </a:r>
            <a:r>
              <a:rPr lang="nb-NO" dirty="0"/>
              <a:t>for å endre er 1. desember og 1.juli.  For informasjon om priser; se Oslo kommunes nettsider.  </a:t>
            </a:r>
          </a:p>
          <a:p>
            <a:r>
              <a:rPr lang="nb-NO" dirty="0" smtClean="0"/>
              <a:t>Informasjon finner dere også på Bryn skoles nettsider, i månedsplaner fra AKS.  Vi sender dere også mailer og SMS dersom det er noe viktig.</a:t>
            </a: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22</a:t>
            </a:fld>
            <a:endParaRPr lang="nb-NO"/>
          </a:p>
        </p:txBody>
      </p:sp>
      <p:pic>
        <p:nvPicPr>
          <p:cNvPr id="7" name="Bilde 6"/>
          <p:cNvPicPr>
            <a:picLocks noChangeAspect="1"/>
          </p:cNvPicPr>
          <p:nvPr/>
        </p:nvPicPr>
        <p:blipFill>
          <a:blip r:embed="rId2"/>
          <a:stretch>
            <a:fillRect/>
          </a:stretch>
        </p:blipFill>
        <p:spPr>
          <a:xfrm>
            <a:off x="8564565" y="4858767"/>
            <a:ext cx="3627434" cy="1932599"/>
          </a:xfrm>
          <a:prstGeom prst="rect">
            <a:avLst/>
          </a:prstGeom>
        </p:spPr>
      </p:pic>
    </p:spTree>
    <p:extLst>
      <p:ext uri="{BB962C8B-B14F-4D97-AF65-F5344CB8AC3E}">
        <p14:creationId xmlns:p14="http://schemas.microsoft.com/office/powerpoint/2010/main" val="3335392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Heltid eller deltid:</a:t>
            </a:r>
            <a:endParaRPr lang="nb-NO" dirty="0"/>
          </a:p>
        </p:txBody>
      </p:sp>
      <p:sp>
        <p:nvSpPr>
          <p:cNvPr id="3" name="Plassholder for innhold 2"/>
          <p:cNvSpPr>
            <a:spLocks noGrp="1"/>
          </p:cNvSpPr>
          <p:nvPr>
            <p:ph sz="half" idx="1"/>
          </p:nvPr>
        </p:nvSpPr>
        <p:spPr>
          <a:xfrm>
            <a:off x="695325" y="2032000"/>
            <a:ext cx="9461500" cy="3395133"/>
          </a:xfrm>
        </p:spPr>
        <p:txBody>
          <a:bodyPr/>
          <a:lstStyle/>
          <a:p>
            <a:r>
              <a:rPr lang="nb-NO" dirty="0"/>
              <a:t>Når barnet har heltidsplass kan barnet være på AKS/skole fra 07.30-17.00 i alle ukedager.  Tiden før skolen begynner kaller vi morgenåpning.  I tillegg kan ditt barn være på AKS alle dager i skolens ferier, med unntak av juli.  Da er AKS stengt.</a:t>
            </a:r>
          </a:p>
          <a:p>
            <a:r>
              <a:rPr lang="nb-NO" dirty="0"/>
              <a:t>En deltidsplass er gratis.  Ved deltidsplass deltar ditt barn kun på AKS mandag, tirsdag, onsdag og torsdag </a:t>
            </a:r>
            <a:r>
              <a:rPr lang="nb-NO" dirty="0" smtClean="0"/>
              <a:t>2,5 timer, fredager </a:t>
            </a:r>
            <a:r>
              <a:rPr lang="nb-NO" dirty="0" smtClean="0"/>
              <a:t>to timer,</a:t>
            </a:r>
            <a:r>
              <a:rPr lang="nb-NO" dirty="0" smtClean="0"/>
              <a:t> </a:t>
            </a:r>
            <a:r>
              <a:rPr lang="nb-NO" dirty="0"/>
              <a:t>samt to dager i hver av skolens ferier.  Barnet kommer da ikke på morgenåpning, men møter rett på skolen </a:t>
            </a:r>
            <a:r>
              <a:rPr lang="nb-NO" dirty="0" err="1"/>
              <a:t>kl</a:t>
            </a:r>
            <a:r>
              <a:rPr lang="nb-NO" dirty="0"/>
              <a:t> 08.30</a:t>
            </a:r>
            <a:r>
              <a:rPr lang="nb-NO" dirty="0" smtClean="0"/>
              <a:t>.</a:t>
            </a:r>
          </a:p>
          <a:p>
            <a:pPr marL="215900" indent="-215900"/>
            <a:r>
              <a:rPr lang="nb-NO" b="1" dirty="0" smtClean="0"/>
              <a:t>Planleggingsdager/inneklemte </a:t>
            </a:r>
            <a:r>
              <a:rPr lang="nb-NO" b="1" dirty="0"/>
              <a:t>fridager</a:t>
            </a:r>
            <a:r>
              <a:rPr lang="nb-NO" dirty="0"/>
              <a:t> i skoleåret: Halv dag. </a:t>
            </a:r>
          </a:p>
          <a:p>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23</a:t>
            </a:fld>
            <a:endParaRPr lang="nb-NO"/>
          </a:p>
        </p:txBody>
      </p:sp>
    </p:spTree>
    <p:extLst>
      <p:ext uri="{BB962C8B-B14F-4D97-AF65-F5344CB8AC3E}">
        <p14:creationId xmlns:p14="http://schemas.microsoft.com/office/powerpoint/2010/main" val="184395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Varme og fornuftige klær:</a:t>
            </a:r>
            <a:endParaRPr lang="nb-NO" dirty="0"/>
          </a:p>
        </p:txBody>
      </p:sp>
      <p:sp>
        <p:nvSpPr>
          <p:cNvPr id="10" name="Flowchart: Connector 9">
            <a:extLst>
              <a:ext uri="{FF2B5EF4-FFF2-40B4-BE49-F238E27FC236}">
                <a16:creationId xmlns:a16="http://schemas.microsoft.com/office/drawing/2014/main" id="{309F481C-A35F-4811-8FD1-1BB5011A5C1A}"/>
              </a:ext>
            </a:extLst>
          </p:cNvPr>
          <p:cNvSpPr/>
          <p:nvPr/>
        </p:nvSpPr>
        <p:spPr>
          <a:xfrm>
            <a:off x="3342341" y="3215342"/>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sz="half" idx="1"/>
          </p:nvPr>
        </p:nvSpPr>
        <p:spPr>
          <a:xfrm>
            <a:off x="695325" y="1659467"/>
            <a:ext cx="6376893" cy="4060826"/>
          </a:xfrm>
        </p:spPr>
        <p:txBody>
          <a:bodyPr/>
          <a:lstStyle/>
          <a:p>
            <a:pPr marL="215900" indent="-215900"/>
            <a:r>
              <a:rPr lang="nb-NO" dirty="0" smtClean="0"/>
              <a:t>Vi vil at dere foreldre passer på at elevene har skiftetøy tilgjengelig til enhver tid.</a:t>
            </a:r>
          </a:p>
          <a:p>
            <a:pPr marL="215900" indent="-215900"/>
            <a:r>
              <a:rPr lang="nb-NO" dirty="0" smtClean="0"/>
              <a:t>Vi vil at elevene er kledd etter været: Det er lurt med ullsokker om vinteren –to tynne er varmere enn en tykk.  Forede gummistøvler er lurt om vinteren. Regntøy.  Vinterklær som tåler vann, vind og lek.</a:t>
            </a:r>
          </a:p>
        </p:txBody>
      </p:sp>
      <p:pic>
        <p:nvPicPr>
          <p:cNvPr id="7" name="Picture 7" descr="Barn som leker på AKS ">
            <a:extLst>
              <a:ext uri="{FF2B5EF4-FFF2-40B4-BE49-F238E27FC236}">
                <a16:creationId xmlns:a16="http://schemas.microsoft.com/office/drawing/2014/main" id="{7BF5EC3B-3A5E-4E55-B418-4D980217752F}"/>
              </a:ext>
            </a:extLst>
          </p:cNvPr>
          <p:cNvPicPr>
            <a:picLocks noGrp="1" noChangeAspect="1"/>
          </p:cNvPicPr>
          <p:nvPr>
            <p:ph sz="half" idx="2"/>
          </p:nvPr>
        </p:nvPicPr>
        <p:blipFill>
          <a:blip r:embed="rId2"/>
          <a:stretch>
            <a:fillRect/>
          </a:stretch>
        </p:blipFill>
        <p:spPr>
          <a:xfrm>
            <a:off x="7628467" y="1271293"/>
            <a:ext cx="3478742" cy="2594633"/>
          </a:xfrm>
          <a:prstGeom prst="rect">
            <a:avLst/>
          </a:prstGeom>
        </p:spPr>
      </p:pic>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24</a:t>
            </a:fld>
            <a:endParaRPr lang="nb-NO"/>
          </a:p>
        </p:txBody>
      </p:sp>
    </p:spTree>
    <p:extLst>
      <p:ext uri="{BB962C8B-B14F-4D97-AF65-F5344CB8AC3E}">
        <p14:creationId xmlns:p14="http://schemas.microsoft.com/office/powerpoint/2010/main" val="2230358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Tilbud:</a:t>
            </a:r>
            <a:endParaRPr lang="nb-NO" dirty="0"/>
          </a:p>
        </p:txBody>
      </p:sp>
      <p:sp>
        <p:nvSpPr>
          <p:cNvPr id="3" name="Plassholder for innhold 2"/>
          <p:cNvSpPr>
            <a:spLocks noGrp="1"/>
          </p:cNvSpPr>
          <p:nvPr>
            <p:ph sz="half" idx="1"/>
          </p:nvPr>
        </p:nvSpPr>
        <p:spPr>
          <a:xfrm>
            <a:off x="263525" y="1718733"/>
            <a:ext cx="9461500" cy="4060826"/>
          </a:xfrm>
        </p:spPr>
        <p:txBody>
          <a:bodyPr/>
          <a:lstStyle/>
          <a:p>
            <a:r>
              <a:rPr lang="nb-NO" dirty="0" smtClean="0"/>
              <a:t>Vi på AKS holder i disse dager på å planlegge utvidelse av tilbudet.                Vi tar gjerne imot innspill fra dere foreldre.</a:t>
            </a:r>
          </a:p>
          <a:p>
            <a:r>
              <a:rPr lang="nb-NO" dirty="0" smtClean="0"/>
              <a:t>Vi begynner etter høstferien med havregrøt på morgenåpningen.  Vi vil også fortsette med </a:t>
            </a:r>
            <a:r>
              <a:rPr lang="nb-NO" dirty="0" smtClean="0"/>
              <a:t>tre varme måltider i uken: Mandag, onsdag og </a:t>
            </a:r>
            <a:r>
              <a:rPr lang="nb-NO" dirty="0" smtClean="0"/>
              <a:t>fredag, og vil jobbe med å lage gode og sunne oppskrifter.  </a:t>
            </a:r>
          </a:p>
          <a:p>
            <a:r>
              <a:rPr lang="nb-NO" dirty="0" smtClean="0"/>
              <a:t>Vi skal ha et utvidet aktivitetstilbud til elevene med bl.a. Idrett, kunst og musikk/drama samt vi vil satse på skolehagen.  Vi skal ha </a:t>
            </a:r>
            <a:r>
              <a:rPr lang="nb-NO" b="1" dirty="0" smtClean="0"/>
              <a:t>foreldremøte</a:t>
            </a:r>
            <a:r>
              <a:rPr lang="nb-NO" dirty="0" smtClean="0"/>
              <a:t> på AKS den </a:t>
            </a:r>
            <a:r>
              <a:rPr lang="nb-NO" b="1" dirty="0" smtClean="0"/>
              <a:t>9. oktober kl.17.30 </a:t>
            </a:r>
            <a:r>
              <a:rPr lang="nb-NO" dirty="0" smtClean="0"/>
              <a:t>og vi håper at dere alle kommer for å høre mer om planene våre!</a:t>
            </a:r>
            <a:endParaRPr lang="nb-NO" dirty="0" smtClean="0"/>
          </a:p>
          <a:p>
            <a:r>
              <a:rPr lang="nb-NO" dirty="0" smtClean="0"/>
              <a:t>Torsdag er vi ofte på tur.  Prøver å finne på berikende opplevelser.  Vi vil at de skal få vært i naturen, besøkt museer </a:t>
            </a:r>
            <a:r>
              <a:rPr lang="nb-NO" dirty="0" smtClean="0"/>
              <a:t>mm.  Vi ønsker </a:t>
            </a:r>
            <a:r>
              <a:rPr lang="nb-NO" dirty="0" smtClean="0"/>
              <a:t>å jobbe mye med </a:t>
            </a:r>
            <a:r>
              <a:rPr lang="nb-NO" dirty="0" smtClean="0"/>
              <a:t>å bygge </a:t>
            </a:r>
            <a:r>
              <a:rPr lang="nb-NO" dirty="0" smtClean="0"/>
              <a:t>vennskap og sosiale </a:t>
            </a:r>
            <a:r>
              <a:rPr lang="nb-NO" dirty="0" smtClean="0"/>
              <a:t>relasjoner. Se skolens ukeplaner, månedsplanene </a:t>
            </a:r>
            <a:r>
              <a:rPr lang="nb-NO" dirty="0" smtClean="0"/>
              <a:t>og </a:t>
            </a:r>
            <a:r>
              <a:rPr lang="nb-NO" dirty="0" smtClean="0"/>
              <a:t>infobrev </a:t>
            </a:r>
            <a:r>
              <a:rPr lang="nb-NO" dirty="0" smtClean="0"/>
              <a:t>i ranselpost for informasjon.</a:t>
            </a: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25</a:t>
            </a:fld>
            <a:endParaRPr lang="nb-NO"/>
          </a:p>
        </p:txBody>
      </p:sp>
      <p:pic>
        <p:nvPicPr>
          <p:cNvPr id="7" name="Bilde 6"/>
          <p:cNvPicPr>
            <a:picLocks noChangeAspect="1"/>
          </p:cNvPicPr>
          <p:nvPr/>
        </p:nvPicPr>
        <p:blipFill rotWithShape="1">
          <a:blip r:embed="rId2"/>
          <a:srcRect b="8260"/>
          <a:stretch/>
        </p:blipFill>
        <p:spPr>
          <a:xfrm>
            <a:off x="8644467" y="0"/>
            <a:ext cx="3547533" cy="1918442"/>
          </a:xfrm>
          <a:prstGeom prst="rect">
            <a:avLst/>
          </a:prstGeom>
        </p:spPr>
      </p:pic>
    </p:spTree>
    <p:extLst>
      <p:ext uri="{BB962C8B-B14F-4D97-AF65-F5344CB8AC3E}">
        <p14:creationId xmlns:p14="http://schemas.microsoft.com/office/powerpoint/2010/main" val="81548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Samarbeid mellom hjem og skole </a:t>
            </a:r>
          </a:p>
        </p:txBody>
      </p:sp>
      <p:sp>
        <p:nvSpPr>
          <p:cNvPr id="7" name="Flowchart: Connector 6">
            <a:extLst>
              <a:ext uri="{FF2B5EF4-FFF2-40B4-BE49-F238E27FC236}">
                <a16:creationId xmlns:a16="http://schemas.microsoft.com/office/drawing/2014/main" id="{E76D9354-DC64-40EB-BCEF-3F88827FFC23}"/>
              </a:ext>
            </a:extLst>
          </p:cNvPr>
          <p:cNvSpPr/>
          <p:nvPr/>
        </p:nvSpPr>
        <p:spPr>
          <a:xfrm>
            <a:off x="3013635" y="2318871"/>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p:cNvSpPr>
            <a:spLocks noGrp="1"/>
          </p:cNvSpPr>
          <p:nvPr>
            <p:ph sz="half" idx="2"/>
          </p:nvPr>
        </p:nvSpPr>
        <p:spPr>
          <a:solidFill>
            <a:schemeClr val="accent6"/>
          </a:solidFill>
        </p:spPr>
        <p:txBody>
          <a:bodyPr/>
          <a:lstStyle/>
          <a:p>
            <a:pPr marL="0" indent="0">
              <a:buNone/>
            </a:pPr>
            <a:r>
              <a:rPr lang="nb-NO" b="1" dirty="0"/>
              <a:t>Samarbeidsorganer:</a:t>
            </a:r>
          </a:p>
          <a:p>
            <a:pPr marL="215900" indent="-215900"/>
            <a:r>
              <a:rPr lang="nb-NO" dirty="0">
                <a:ea typeface="+mn-lt"/>
                <a:cs typeface="+mn-lt"/>
              </a:rPr>
              <a:t>Foreldrekontakter i hver klasse </a:t>
            </a:r>
            <a:endParaRPr lang="nb-NO" dirty="0"/>
          </a:p>
          <a:p>
            <a:pPr marL="215900" indent="-215900"/>
            <a:r>
              <a:rPr lang="nb-NO" dirty="0"/>
              <a:t>FAU (Foreldrerådets arbeidsutvalg) </a:t>
            </a:r>
          </a:p>
          <a:p>
            <a:pPr marL="215900" indent="-215900"/>
            <a:r>
              <a:rPr lang="nb-NO" dirty="0">
                <a:ea typeface="+mn-lt"/>
                <a:cs typeface="+mn-lt"/>
              </a:rPr>
              <a:t>Driftsstyret </a:t>
            </a:r>
            <a:endParaRPr lang="nb-NO" dirty="0"/>
          </a:p>
          <a:p>
            <a:pPr marL="215900" indent="-215900"/>
            <a:r>
              <a:rPr lang="nb-NO" dirty="0"/>
              <a:t>SMU (Skolemiljøutvalg)</a:t>
            </a:r>
          </a:p>
          <a:p>
            <a:pPr marL="215900" indent="-215900">
              <a:buChar char="•"/>
            </a:pPr>
            <a:endParaRPr lang="nb-NO" dirty="0"/>
          </a:p>
          <a:p>
            <a:pPr marL="0" indent="0">
              <a:buNone/>
            </a:pPr>
            <a:endParaRPr lang="nb-NO" dirty="0"/>
          </a:p>
        </p:txBody>
      </p:sp>
      <p:sp>
        <p:nvSpPr>
          <p:cNvPr id="3" name="Plassholder for innhold 2"/>
          <p:cNvSpPr>
            <a:spLocks noGrp="1"/>
          </p:cNvSpPr>
          <p:nvPr>
            <p:ph sz="half" idx="1"/>
          </p:nvPr>
        </p:nvSpPr>
        <p:spPr>
          <a:xfrm>
            <a:off x="911972" y="1679510"/>
            <a:ext cx="5181600" cy="4413316"/>
          </a:xfrm>
        </p:spPr>
        <p:txBody>
          <a:bodyPr/>
          <a:lstStyle/>
          <a:p>
            <a:pPr marL="215900" indent="-215900"/>
            <a:r>
              <a:rPr lang="nb-NO" dirty="0"/>
              <a:t>Et godt samarbeid mellom hjemmet og skolen er viktig for elevenes utvikling og trivsel på skolen. </a:t>
            </a:r>
          </a:p>
          <a:p>
            <a:pPr marL="215900" indent="-215900"/>
            <a:r>
              <a:rPr lang="nb-NO" dirty="0"/>
              <a:t>Dere inviteres til å bidra på skolen og AKS.  </a:t>
            </a:r>
          </a:p>
          <a:p>
            <a:pPr marL="215900" indent="-215900"/>
            <a:r>
              <a:rPr lang="nb-NO" dirty="0"/>
              <a:t>Dere kan ha </a:t>
            </a:r>
            <a:r>
              <a:rPr lang="nb-NO" dirty="0" smtClean="0"/>
              <a:t>innflytelse.</a:t>
            </a:r>
            <a:r>
              <a:rPr lang="nb-NO" dirty="0"/>
              <a:t> </a:t>
            </a:r>
            <a:endParaRPr lang="nb-NO" dirty="0" smtClean="0"/>
          </a:p>
          <a:p>
            <a:pPr marL="215900" indent="-215900"/>
            <a:r>
              <a:rPr lang="nb-NO" dirty="0" smtClean="0"/>
              <a:t>Det er forventet at foresatte følger med på ukeplan, lekser </a:t>
            </a:r>
            <a:r>
              <a:rPr lang="nb-NO" dirty="0"/>
              <a:t>og annen </a:t>
            </a:r>
            <a:r>
              <a:rPr lang="nb-NO" dirty="0" smtClean="0"/>
              <a:t>informasjon. Gjør dette gjerne sammen med elevene. </a:t>
            </a:r>
          </a:p>
          <a:p>
            <a:pPr marL="215900" indent="-215900"/>
            <a:r>
              <a:rPr lang="nb-NO" dirty="0" smtClean="0"/>
              <a:t>Ta kontakt hvis du lurer på noe eller hvis du har informasjon du mener vi trenger.</a:t>
            </a:r>
            <a:endParaRPr lang="nb-NO" dirty="0"/>
          </a:p>
          <a:p>
            <a:pPr marL="215900" indent="-215900"/>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26</a:t>
            </a:fld>
            <a:endParaRPr lang="nb-NO"/>
          </a:p>
        </p:txBody>
      </p:sp>
    </p:spTree>
    <p:extLst>
      <p:ext uri="{BB962C8B-B14F-4D97-AF65-F5344CB8AC3E}">
        <p14:creationId xmlns:p14="http://schemas.microsoft.com/office/powerpoint/2010/main" val="4131807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670260"/>
          </a:xfrm>
        </p:spPr>
        <p:txBody>
          <a:bodyPr/>
          <a:lstStyle/>
          <a:p>
            <a:r>
              <a:rPr lang="nb-NO" dirty="0" smtClean="0"/>
              <a:t>Kontaktinformasjon </a:t>
            </a:r>
            <a:r>
              <a:rPr lang="nb-NO" dirty="0"/>
              <a:t>/</a:t>
            </a:r>
            <a:r>
              <a:rPr lang="nb-NO" dirty="0" smtClean="0"/>
              <a:t> klasselister</a:t>
            </a:r>
            <a:endParaRPr lang="nb-NO" dirty="0"/>
          </a:p>
        </p:txBody>
      </p:sp>
      <p:sp>
        <p:nvSpPr>
          <p:cNvPr id="3" name="Plassholder for innhold 2"/>
          <p:cNvSpPr>
            <a:spLocks noGrp="1"/>
          </p:cNvSpPr>
          <p:nvPr>
            <p:ph idx="1"/>
          </p:nvPr>
        </p:nvSpPr>
        <p:spPr>
          <a:xfrm>
            <a:off x="695326" y="1530220"/>
            <a:ext cx="9469438" cy="4562605"/>
          </a:xfrm>
        </p:spPr>
        <p:txBody>
          <a:bodyPr/>
          <a:lstStyle/>
          <a:p>
            <a:endParaRPr lang="nb-NO" dirty="0"/>
          </a:p>
          <a:p>
            <a:r>
              <a:rPr lang="nb-NO" dirty="0" smtClean="0"/>
              <a:t>Etter </a:t>
            </a:r>
            <a:r>
              <a:rPr lang="nb-NO" dirty="0"/>
              <a:t>en totalvurdering av til dels kryssende hensyn, </a:t>
            </a:r>
            <a:r>
              <a:rPr lang="nb-NO" dirty="0" smtClean="0"/>
              <a:t>har Utdanningsetaten kommet </a:t>
            </a:r>
            <a:r>
              <a:rPr lang="nb-NO" dirty="0"/>
              <a:t>frem til at det bør innføres en hovedregel i Osloskolen om at klasselister ikke skal deles ut til foresatte. </a:t>
            </a:r>
            <a:endParaRPr lang="nb-NO" dirty="0" smtClean="0"/>
          </a:p>
          <a:p>
            <a:r>
              <a:rPr lang="nb-NO" dirty="0" smtClean="0"/>
              <a:t>Tillitsvalgte </a:t>
            </a:r>
            <a:r>
              <a:rPr lang="nb-NO" dirty="0"/>
              <a:t>for skolens elever eller foresatte, eksempel FAU-kontakt, klassekontakt eller leder av elevrådet, kan få listene til bruk i sitt arbeid som tillitsvalgt, uten at dokumentet av den grunn mister sin status som et internt dokument. Tillitsvalgte kan imidlertid ikke dele informasjonen fra listene med andre, eksempel med andre foresatte. Vedlagt følger skriv </a:t>
            </a:r>
            <a:r>
              <a:rPr lang="nb-NO" i="1" dirty="0"/>
              <a:t>"Viktig informasjon til tillitsvalgte om bruk av informasjon på klasselisten" </a:t>
            </a:r>
            <a:r>
              <a:rPr lang="nb-NO" dirty="0"/>
              <a:t>som må gis til de tillitsvalgte som får tilgang til listene. </a:t>
            </a:r>
            <a:endParaRPr lang="nb-NO" dirty="0" smtClean="0"/>
          </a:p>
          <a:p>
            <a:r>
              <a:rPr lang="nb-NO" dirty="0" smtClean="0"/>
              <a:t>Når FAU-kontakt er valgt bør vedkommende ta få kontaktinformasjon av alle foresatte samt samtykke til deling i foreldregruppa.</a:t>
            </a:r>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27</a:t>
            </a:fld>
            <a:endParaRPr lang="nb-NO"/>
          </a:p>
        </p:txBody>
      </p:sp>
    </p:spTree>
    <p:extLst>
      <p:ext uri="{BB962C8B-B14F-4D97-AF65-F5344CB8AC3E}">
        <p14:creationId xmlns:p14="http://schemas.microsoft.com/office/powerpoint/2010/main" val="3711284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193D-84B6-4C47-B443-AF2429D31E0C}"/>
              </a:ext>
            </a:extLst>
          </p:cNvPr>
          <p:cNvSpPr>
            <a:spLocks noGrp="1"/>
          </p:cNvSpPr>
          <p:nvPr>
            <p:ph type="title"/>
          </p:nvPr>
        </p:nvSpPr>
        <p:spPr/>
        <p:txBody>
          <a:bodyPr/>
          <a:lstStyle/>
          <a:p>
            <a:r>
              <a:rPr lang="nb-NO" dirty="0"/>
              <a:t>Informasjon fra skolen </a:t>
            </a:r>
          </a:p>
        </p:txBody>
      </p:sp>
      <p:sp>
        <p:nvSpPr>
          <p:cNvPr id="3" name="Content Placeholder 2">
            <a:extLst>
              <a:ext uri="{FF2B5EF4-FFF2-40B4-BE49-F238E27FC236}">
                <a16:creationId xmlns:a16="http://schemas.microsoft.com/office/drawing/2014/main" id="{BF67421C-6F4D-4FFE-9393-C1A5F04306E0}"/>
              </a:ext>
            </a:extLst>
          </p:cNvPr>
          <p:cNvSpPr>
            <a:spLocks noGrp="1"/>
          </p:cNvSpPr>
          <p:nvPr>
            <p:ph sz="half" idx="1"/>
          </p:nvPr>
        </p:nvSpPr>
        <p:spPr/>
        <p:txBody>
          <a:bodyPr/>
          <a:lstStyle/>
          <a:p>
            <a:pPr marL="215900" indent="-215900"/>
            <a:r>
              <a:rPr lang="nb-NO" b="1" dirty="0"/>
              <a:t>"Skolemelding": </a:t>
            </a:r>
            <a:r>
              <a:rPr lang="nb-NO" dirty="0"/>
              <a:t>Osloskolen har en egen app der du kan sende og få meldinger fra barnets lærer, og du kan melde fravær for barnet. </a:t>
            </a:r>
          </a:p>
          <a:p>
            <a:pPr marL="215900" indent="-215900"/>
            <a:r>
              <a:rPr lang="nb-NO" b="1" dirty="0"/>
              <a:t>Nettsider: </a:t>
            </a:r>
            <a:r>
              <a:rPr lang="nb-NO" dirty="0"/>
              <a:t>Nyheter og informasjon fra skolen. </a:t>
            </a:r>
          </a:p>
          <a:p>
            <a:pPr marL="215900" indent="-215900"/>
            <a:r>
              <a:rPr lang="nb-NO" b="1" dirty="0"/>
              <a:t>Skoleplattform Oslo: </a:t>
            </a:r>
            <a:r>
              <a:rPr lang="nb-NO" dirty="0"/>
              <a:t>Logg inn fra nettsidene til fraværsoversikt, oversikt over fag og vurderinger, lese skolens beskjeder på PC. </a:t>
            </a:r>
          </a:p>
        </p:txBody>
      </p:sp>
      <p:pic>
        <p:nvPicPr>
          <p:cNvPr id="7" name="Picture 7" descr="Et bilde som inneholder skjermbilde&#10;&#10;Beskrivelse som er generert med høy visshet">
            <a:extLst>
              <a:ext uri="{FF2B5EF4-FFF2-40B4-BE49-F238E27FC236}">
                <a16:creationId xmlns:a16="http://schemas.microsoft.com/office/drawing/2014/main" id="{53E0AD4B-FBFF-4D71-B112-B230875C85C7}"/>
              </a:ext>
            </a:extLst>
          </p:cNvPr>
          <p:cNvPicPr>
            <a:picLocks noGrp="1" noChangeAspect="1"/>
          </p:cNvPicPr>
          <p:nvPr>
            <p:ph sz="half" idx="2"/>
          </p:nvPr>
        </p:nvPicPr>
        <p:blipFill>
          <a:blip r:embed="rId2"/>
          <a:stretch>
            <a:fillRect/>
          </a:stretch>
        </p:blipFill>
        <p:spPr>
          <a:xfrm>
            <a:off x="7764337" y="2032000"/>
            <a:ext cx="2283073" cy="4060826"/>
          </a:xfrm>
          <a:prstGeom prst="rect">
            <a:avLst/>
          </a:prstGeom>
        </p:spPr>
      </p:pic>
      <p:sp>
        <p:nvSpPr>
          <p:cNvPr id="5" name="Date Placeholder 4">
            <a:extLst>
              <a:ext uri="{FF2B5EF4-FFF2-40B4-BE49-F238E27FC236}">
                <a16:creationId xmlns:a16="http://schemas.microsoft.com/office/drawing/2014/main" id="{96B36FEC-1E64-46BA-A896-152CBE2667F8}"/>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Slide Number Placeholder 5">
            <a:extLst>
              <a:ext uri="{FF2B5EF4-FFF2-40B4-BE49-F238E27FC236}">
                <a16:creationId xmlns:a16="http://schemas.microsoft.com/office/drawing/2014/main" id="{B377CE91-4D0A-4B60-8706-4B44BB7052F3}"/>
              </a:ext>
            </a:extLst>
          </p:cNvPr>
          <p:cNvSpPr>
            <a:spLocks noGrp="1"/>
          </p:cNvSpPr>
          <p:nvPr>
            <p:ph type="sldNum" sz="quarter" idx="12"/>
          </p:nvPr>
        </p:nvSpPr>
        <p:spPr/>
        <p:txBody>
          <a:bodyPr/>
          <a:lstStyle/>
          <a:p>
            <a:fld id="{8ACEFDFC-287E-0A4D-81A7-6CC8C070690D}" type="slidenum">
              <a:rPr lang="nb-NO" smtClean="0"/>
              <a:t>28</a:t>
            </a:fld>
            <a:endParaRPr lang="nb-NO"/>
          </a:p>
        </p:txBody>
      </p:sp>
    </p:spTree>
    <p:extLst>
      <p:ext uri="{BB962C8B-B14F-4D97-AF65-F5344CB8AC3E}">
        <p14:creationId xmlns:p14="http://schemas.microsoft.com/office/powerpoint/2010/main" val="22271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Et bilde som inneholder person, bygning, bakke, bilvei&#10;&#10;Beskrivelse som er generert med svært høy visshet">
            <a:extLst>
              <a:ext uri="{FF2B5EF4-FFF2-40B4-BE49-F238E27FC236}">
                <a16:creationId xmlns:a16="http://schemas.microsoft.com/office/drawing/2014/main" id="{39A822C3-BF47-4F38-82E7-A05F3FB6B1F5}"/>
              </a:ext>
            </a:extLst>
          </p:cNvPr>
          <p:cNvPicPr>
            <a:picLocks noGrp="1" noChangeAspect="1"/>
          </p:cNvPicPr>
          <p:nvPr>
            <p:ph type="pic" sz="quarter" idx="17"/>
          </p:nvPr>
        </p:nvPicPr>
        <p:blipFill rotWithShape="1">
          <a:blip r:embed="rId2"/>
          <a:srcRect t="12505" b="12505"/>
          <a:stretch/>
        </p:blipFill>
        <p:spPr>
          <a:prstGeom prst="rect">
            <a:avLst/>
          </a:prstGeom>
        </p:spPr>
      </p:pic>
      <p:sp>
        <p:nvSpPr>
          <p:cNvPr id="3" name="Date Placeholder 2">
            <a:extLst>
              <a:ext uri="{FF2B5EF4-FFF2-40B4-BE49-F238E27FC236}">
                <a16:creationId xmlns:a16="http://schemas.microsoft.com/office/drawing/2014/main" id="{91C27AD0-EA63-4B58-9327-6BEB35B707B4}"/>
              </a:ext>
            </a:extLst>
          </p:cNvPr>
          <p:cNvSpPr>
            <a:spLocks noGrp="1"/>
          </p:cNvSpPr>
          <p:nvPr>
            <p:ph type="dt" sz="half" idx="10"/>
          </p:nvPr>
        </p:nvSpPr>
        <p:spPr/>
        <p:txBody>
          <a:bodyPr/>
          <a:lstStyle/>
          <a:p>
            <a:fld id="{10D617A1-83E2-5344-8976-17361E42FD8B}" type="datetime1">
              <a:rPr lang="nb-NO" smtClean="0"/>
              <a:t>24.09.2019</a:t>
            </a:fld>
            <a:endParaRPr lang="nb-NO"/>
          </a:p>
        </p:txBody>
      </p:sp>
      <p:sp>
        <p:nvSpPr>
          <p:cNvPr id="4" name="Slide Number Placeholder 3">
            <a:extLst>
              <a:ext uri="{FF2B5EF4-FFF2-40B4-BE49-F238E27FC236}">
                <a16:creationId xmlns:a16="http://schemas.microsoft.com/office/drawing/2014/main" id="{5B1823AF-0F36-4899-9591-EE822C254405}"/>
              </a:ext>
            </a:extLst>
          </p:cNvPr>
          <p:cNvSpPr>
            <a:spLocks noGrp="1"/>
          </p:cNvSpPr>
          <p:nvPr>
            <p:ph type="sldNum" sz="quarter" idx="12"/>
          </p:nvPr>
        </p:nvSpPr>
        <p:spPr/>
        <p:txBody>
          <a:bodyPr/>
          <a:lstStyle/>
          <a:p>
            <a:fld id="{8ACEFDFC-287E-0A4D-81A7-6CC8C070690D}" type="slidenum">
              <a:rPr lang="nb-NO" smtClean="0"/>
              <a:t>29</a:t>
            </a:fld>
            <a:endParaRPr lang="nb-NO"/>
          </a:p>
        </p:txBody>
      </p:sp>
      <p:sp>
        <p:nvSpPr>
          <p:cNvPr id="5" name="Text Placeholder 4">
            <a:extLst>
              <a:ext uri="{FF2B5EF4-FFF2-40B4-BE49-F238E27FC236}">
                <a16:creationId xmlns:a16="http://schemas.microsoft.com/office/drawing/2014/main" id="{66B31210-6C00-4ADF-B140-496038B201F3}"/>
              </a:ext>
            </a:extLst>
          </p:cNvPr>
          <p:cNvSpPr>
            <a:spLocks noGrp="1"/>
          </p:cNvSpPr>
          <p:nvPr>
            <p:ph type="body" sz="quarter" idx="21"/>
          </p:nvPr>
        </p:nvSpPr>
        <p:spPr/>
        <p:txBody>
          <a:bodyPr/>
          <a:lstStyle/>
          <a:p>
            <a:endParaRPr lang="nb-NO"/>
          </a:p>
        </p:txBody>
      </p:sp>
      <p:sp>
        <p:nvSpPr>
          <p:cNvPr id="10" name="TextBox 9">
            <a:extLst>
              <a:ext uri="{FF2B5EF4-FFF2-40B4-BE49-F238E27FC236}">
                <a16:creationId xmlns:a16="http://schemas.microsoft.com/office/drawing/2014/main" id="{F993BF7E-24B6-478D-A483-AD07A63AB159}"/>
              </a:ext>
            </a:extLst>
          </p:cNvPr>
          <p:cNvSpPr txBox="1"/>
          <p:nvPr/>
        </p:nvSpPr>
        <p:spPr>
          <a:xfrm>
            <a:off x="1340224" y="4037107"/>
            <a:ext cx="7322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4400" dirty="0">
                <a:solidFill>
                  <a:schemeClr val="bg1"/>
                </a:solidFill>
              </a:rPr>
              <a:t>Lykke til </a:t>
            </a:r>
            <a:r>
              <a:rPr lang="nb-NO" sz="4400" dirty="0" smtClean="0">
                <a:solidFill>
                  <a:schemeClr val="bg1"/>
                </a:solidFill>
              </a:rPr>
              <a:t>med skoleåret!</a:t>
            </a:r>
            <a:r>
              <a:rPr lang="nb-NO" sz="4400" dirty="0">
                <a:solidFill>
                  <a:schemeClr val="bg1"/>
                </a:solidFill>
              </a:rPr>
              <a:t> </a:t>
            </a:r>
          </a:p>
        </p:txBody>
      </p:sp>
    </p:spTree>
    <p:extLst>
      <p:ext uri="{BB962C8B-B14F-4D97-AF65-F5344CB8AC3E}">
        <p14:creationId xmlns:p14="http://schemas.microsoft.com/office/powerpoint/2010/main" val="76810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712C-A334-41F4-96E8-E0FF0DEF24DF}"/>
              </a:ext>
            </a:extLst>
          </p:cNvPr>
          <p:cNvSpPr>
            <a:spLocks noGrp="1"/>
          </p:cNvSpPr>
          <p:nvPr>
            <p:ph type="title"/>
          </p:nvPr>
        </p:nvSpPr>
        <p:spPr/>
        <p:txBody>
          <a:bodyPr/>
          <a:lstStyle/>
          <a:p>
            <a:r>
              <a:rPr lang="nb-NO" dirty="0"/>
              <a:t>Skolens ledelse, </a:t>
            </a:r>
            <a:r>
              <a:rPr lang="nb-NO" dirty="0" smtClean="0"/>
              <a:t>andre ansatte </a:t>
            </a:r>
            <a:r>
              <a:rPr lang="nb-NO" dirty="0"/>
              <a:t>og støttetjenester </a:t>
            </a:r>
          </a:p>
        </p:txBody>
      </p:sp>
      <p:sp>
        <p:nvSpPr>
          <p:cNvPr id="3" name="Content Placeholder 2">
            <a:extLst>
              <a:ext uri="{FF2B5EF4-FFF2-40B4-BE49-F238E27FC236}">
                <a16:creationId xmlns:a16="http://schemas.microsoft.com/office/drawing/2014/main" id="{0C46000E-ABFA-4262-B14E-39F361AC2FF8}"/>
              </a:ext>
            </a:extLst>
          </p:cNvPr>
          <p:cNvSpPr>
            <a:spLocks noGrp="1"/>
          </p:cNvSpPr>
          <p:nvPr>
            <p:ph sz="half" idx="1"/>
          </p:nvPr>
        </p:nvSpPr>
        <p:spPr>
          <a:xfrm>
            <a:off x="695325" y="1727200"/>
            <a:ext cx="5181600" cy="4365626"/>
          </a:xfrm>
        </p:spPr>
        <p:txBody>
          <a:bodyPr/>
          <a:lstStyle/>
          <a:p>
            <a:pPr marL="215900" indent="-215900"/>
            <a:r>
              <a:rPr lang="nb-NO" sz="1600" b="1" dirty="0"/>
              <a:t>Rektor: </a:t>
            </a:r>
            <a:r>
              <a:rPr lang="nb-NO" sz="1600" dirty="0" smtClean="0"/>
              <a:t>Overordnet </a:t>
            </a:r>
            <a:r>
              <a:rPr lang="nb-NO" sz="1600" dirty="0"/>
              <a:t>administrativt og pedagogisk ansvar for skolen og AKS.</a:t>
            </a:r>
          </a:p>
          <a:p>
            <a:pPr marL="215900" indent="-215900"/>
            <a:r>
              <a:rPr lang="nb-NO" sz="1600" b="1" dirty="0" smtClean="0"/>
              <a:t>Øvrig </a:t>
            </a:r>
            <a:r>
              <a:rPr lang="nb-NO" sz="1600" b="1" dirty="0"/>
              <a:t>skoleledelse: </a:t>
            </a:r>
            <a:r>
              <a:rPr lang="nb-NO" sz="1600" dirty="0"/>
              <a:t>Assisterende rektor, </a:t>
            </a:r>
            <a:r>
              <a:rPr lang="nb-NO" sz="1600" dirty="0" smtClean="0"/>
              <a:t>undervisningsinspektører</a:t>
            </a:r>
            <a:r>
              <a:rPr lang="nb-NO" sz="1600" dirty="0"/>
              <a:t>, sosiallærer og AKS-leder. </a:t>
            </a:r>
          </a:p>
          <a:p>
            <a:pPr marL="215900" indent="-215900"/>
            <a:r>
              <a:rPr lang="nb-NO" sz="1600" b="1" dirty="0"/>
              <a:t>Kontaktlærer: </a:t>
            </a:r>
            <a:r>
              <a:rPr lang="nb-NO" sz="1600" dirty="0"/>
              <a:t>Hver klasse har en kontaktlærer som leder opplæringen i samarbeid med andre lærere og faglærere. Skoleassistenter kan bistå elever med spesielle behov. </a:t>
            </a:r>
          </a:p>
          <a:p>
            <a:pPr marL="215900" indent="-215900"/>
            <a:r>
              <a:rPr lang="nb-NO" sz="1600" b="1" dirty="0"/>
              <a:t>PPT (pedagogisk-psykologisk tjeneste): </a:t>
            </a:r>
            <a:r>
              <a:rPr lang="nb-NO" sz="1600" dirty="0"/>
              <a:t>Gjør sakkyndige vurderinger om støtte utover ordinær undervisning. </a:t>
            </a:r>
          </a:p>
          <a:p>
            <a:pPr marL="215900" indent="-215900"/>
            <a:r>
              <a:rPr lang="nb-NO" sz="1600" b="1" dirty="0"/>
              <a:t>Andre støttetjenester: </a:t>
            </a:r>
            <a:r>
              <a:rPr lang="nb-NO" sz="1600" dirty="0"/>
              <a:t>Skolehelsetjenesten, tannhelsetjenesten, </a:t>
            </a:r>
            <a:r>
              <a:rPr lang="nb-NO" sz="1600" dirty="0" smtClean="0"/>
              <a:t>barnevernet, BUP.</a:t>
            </a:r>
            <a:r>
              <a:rPr lang="nb-NO" sz="1600" dirty="0"/>
              <a:t> </a:t>
            </a:r>
          </a:p>
        </p:txBody>
      </p:sp>
      <p:sp>
        <p:nvSpPr>
          <p:cNvPr id="4" name="Content Placeholder 3">
            <a:extLst>
              <a:ext uri="{FF2B5EF4-FFF2-40B4-BE49-F238E27FC236}">
                <a16:creationId xmlns:a16="http://schemas.microsoft.com/office/drawing/2014/main" id="{FB741817-5DB1-4F3C-9D99-115E77B18A07}"/>
              </a:ext>
            </a:extLst>
          </p:cNvPr>
          <p:cNvSpPr>
            <a:spLocks noGrp="1"/>
          </p:cNvSpPr>
          <p:nvPr>
            <p:ph sz="half" idx="2"/>
          </p:nvPr>
        </p:nvSpPr>
        <p:spPr/>
        <p:txBody>
          <a:bodyPr/>
          <a:lstStyle/>
          <a:p>
            <a:r>
              <a:rPr lang="nb-NO" dirty="0" smtClean="0"/>
              <a:t>Rektor: Cecilie Raddum.</a:t>
            </a:r>
          </a:p>
          <a:p>
            <a:r>
              <a:rPr lang="nb-NO" dirty="0" smtClean="0"/>
              <a:t>Assisterende rektor: Eva Eek Olsen (5. – 7.trinn).</a:t>
            </a:r>
          </a:p>
          <a:p>
            <a:r>
              <a:rPr lang="nb-NO" dirty="0" smtClean="0"/>
              <a:t>Undervisningsinspektører: Janne Thon Rehn (1.-4.trinn), Are Sandsdalen (</a:t>
            </a:r>
            <a:r>
              <a:rPr lang="nb-NO" dirty="0" err="1" smtClean="0"/>
              <a:t>Byomfattende</a:t>
            </a:r>
            <a:r>
              <a:rPr lang="nb-NO" dirty="0" smtClean="0"/>
              <a:t> grupper</a:t>
            </a:r>
            <a:r>
              <a:rPr lang="nb-NO" dirty="0"/>
              <a:t>) og Jannicke </a:t>
            </a:r>
            <a:r>
              <a:rPr lang="nb-NO" dirty="0" smtClean="0"/>
              <a:t>Veum-Søhoel (AKS).</a:t>
            </a:r>
          </a:p>
          <a:p>
            <a:r>
              <a:rPr lang="nb-NO" dirty="0" smtClean="0"/>
              <a:t>Sosiallærer: Christin S. Sagvolden.</a:t>
            </a:r>
          </a:p>
          <a:p>
            <a:r>
              <a:rPr lang="nb-NO" dirty="0" smtClean="0"/>
              <a:t>Baseledere: Janne Aas (2.tr-huset) og Sunniva Holt Rowan (3.tr-grønn)</a:t>
            </a:r>
            <a:endParaRPr lang="nb-NO" dirty="0" smtClean="0"/>
          </a:p>
        </p:txBody>
      </p:sp>
      <p:sp>
        <p:nvSpPr>
          <p:cNvPr id="5" name="Date Placeholder 4">
            <a:extLst>
              <a:ext uri="{FF2B5EF4-FFF2-40B4-BE49-F238E27FC236}">
                <a16:creationId xmlns:a16="http://schemas.microsoft.com/office/drawing/2014/main" id="{E2D28B99-5C79-4CE4-82FE-E74D98ACABAD}"/>
              </a:ext>
            </a:extLst>
          </p:cNvPr>
          <p:cNvSpPr>
            <a:spLocks noGrp="1"/>
          </p:cNvSpPr>
          <p:nvPr>
            <p:ph type="dt" sz="half" idx="10"/>
          </p:nvPr>
        </p:nvSpPr>
        <p:spPr/>
        <p:txBody>
          <a:bodyPr/>
          <a:lstStyle/>
          <a:p>
            <a:fld id="{81931E7B-50BA-9449-91F9-9A9201D90364}" type="datetime1">
              <a:rPr lang="nb-NO" smtClean="0"/>
              <a:t>24.09.2019</a:t>
            </a:fld>
            <a:endParaRPr lang="nb-NO"/>
          </a:p>
        </p:txBody>
      </p:sp>
      <p:sp>
        <p:nvSpPr>
          <p:cNvPr id="6" name="Slide Number Placeholder 5">
            <a:extLst>
              <a:ext uri="{FF2B5EF4-FFF2-40B4-BE49-F238E27FC236}">
                <a16:creationId xmlns:a16="http://schemas.microsoft.com/office/drawing/2014/main" id="{45C6963E-0497-4CF2-A11E-C4CEAE53EAB8}"/>
              </a:ext>
            </a:extLst>
          </p:cNvPr>
          <p:cNvSpPr>
            <a:spLocks noGrp="1"/>
          </p:cNvSpPr>
          <p:nvPr>
            <p:ph type="sldNum" sz="quarter" idx="12"/>
          </p:nvPr>
        </p:nvSpPr>
        <p:spPr/>
        <p:txBody>
          <a:bodyPr/>
          <a:lstStyle/>
          <a:p>
            <a:fld id="{8ACEFDFC-287E-0A4D-81A7-6CC8C070690D}" type="slidenum">
              <a:rPr lang="nb-NO" smtClean="0"/>
              <a:t>3</a:t>
            </a:fld>
            <a:endParaRPr lang="nb-NO"/>
          </a:p>
        </p:txBody>
      </p:sp>
    </p:spTree>
    <p:extLst>
      <p:ext uri="{BB962C8B-B14F-4D97-AF65-F5344CB8AC3E}">
        <p14:creationId xmlns:p14="http://schemas.microsoft.com/office/powerpoint/2010/main" val="80895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482265"/>
          </a:xfrm>
        </p:spPr>
        <p:txBody>
          <a:bodyPr>
            <a:normAutofit fontScale="90000"/>
          </a:bodyPr>
          <a:lstStyle/>
          <a:p>
            <a:r>
              <a:rPr lang="nb-NO" dirty="0" smtClean="0"/>
              <a:t>Ord, paragrafer og samarbeidspartnere i skolen</a:t>
            </a:r>
            <a:br>
              <a:rPr lang="nb-NO" dirty="0" smtClean="0"/>
            </a:br>
            <a:endParaRPr lang="nb-NO" dirty="0"/>
          </a:p>
        </p:txBody>
      </p:sp>
      <p:sp>
        <p:nvSpPr>
          <p:cNvPr id="3" name="Plassholder for innhold 2"/>
          <p:cNvSpPr>
            <a:spLocks noGrp="1"/>
          </p:cNvSpPr>
          <p:nvPr>
            <p:ph idx="1"/>
          </p:nvPr>
        </p:nvSpPr>
        <p:spPr>
          <a:xfrm>
            <a:off x="695326" y="1566334"/>
            <a:ext cx="9469438" cy="4526492"/>
          </a:xfrm>
        </p:spPr>
        <p:txBody>
          <a:bodyPr/>
          <a:lstStyle/>
          <a:p>
            <a:endParaRPr lang="en-US" dirty="0"/>
          </a:p>
          <a:p>
            <a:pPr>
              <a:buFont typeface="Arial" panose="020B0604020202020204" pitchFamily="34" charset="0"/>
              <a:buChar char="•"/>
            </a:pPr>
            <a:r>
              <a:rPr lang="en-US" dirty="0" smtClean="0"/>
              <a:t>§2.8 - </a:t>
            </a:r>
            <a:r>
              <a:rPr lang="en-US" dirty="0" err="1" smtClean="0"/>
              <a:t>Særskilt</a:t>
            </a:r>
            <a:r>
              <a:rPr lang="en-US" dirty="0" smtClean="0"/>
              <a:t> </a:t>
            </a:r>
            <a:r>
              <a:rPr lang="en-US" dirty="0" err="1" smtClean="0"/>
              <a:t>norskopplæring</a:t>
            </a:r>
            <a:r>
              <a:rPr lang="en-US" dirty="0" smtClean="0"/>
              <a:t> (SNO)</a:t>
            </a:r>
          </a:p>
          <a:p>
            <a:pPr>
              <a:buFont typeface="Arial" panose="020B0604020202020204" pitchFamily="34" charset="0"/>
              <a:buChar char="•"/>
            </a:pPr>
            <a:r>
              <a:rPr lang="en-US" dirty="0" smtClean="0"/>
              <a:t>§1.3 – </a:t>
            </a:r>
            <a:r>
              <a:rPr lang="en-US" dirty="0" err="1" smtClean="0"/>
              <a:t>Tilpasset</a:t>
            </a:r>
            <a:r>
              <a:rPr lang="en-US" dirty="0" smtClean="0"/>
              <a:t> </a:t>
            </a:r>
            <a:r>
              <a:rPr lang="en-US" dirty="0" err="1" smtClean="0"/>
              <a:t>opplæring</a:t>
            </a:r>
            <a:r>
              <a:rPr lang="en-US" dirty="0" smtClean="0"/>
              <a:t>. </a:t>
            </a:r>
            <a:r>
              <a:rPr lang="en-US" dirty="0" err="1" smtClean="0"/>
              <a:t>Politiske</a:t>
            </a:r>
            <a:r>
              <a:rPr lang="en-US" dirty="0" smtClean="0"/>
              <a:t> </a:t>
            </a:r>
            <a:r>
              <a:rPr lang="en-US" dirty="0" err="1"/>
              <a:t>føringer</a:t>
            </a:r>
            <a:r>
              <a:rPr lang="en-US" dirty="0"/>
              <a:t> </a:t>
            </a:r>
            <a:r>
              <a:rPr lang="en-US" dirty="0" err="1"/>
              <a:t>i</a:t>
            </a:r>
            <a:r>
              <a:rPr lang="en-US" dirty="0"/>
              <a:t> Norge </a:t>
            </a:r>
            <a:r>
              <a:rPr lang="en-US" dirty="0" err="1"/>
              <a:t>har</a:t>
            </a:r>
            <a:r>
              <a:rPr lang="en-US" dirty="0"/>
              <a:t> </a:t>
            </a:r>
            <a:r>
              <a:rPr lang="en-US" dirty="0" err="1"/>
              <a:t>vektlagt</a:t>
            </a:r>
            <a:r>
              <a:rPr lang="en-US" dirty="0"/>
              <a:t> </a:t>
            </a:r>
            <a:r>
              <a:rPr lang="en-US" dirty="0" err="1"/>
              <a:t>inkludering</a:t>
            </a:r>
            <a:r>
              <a:rPr lang="en-US" dirty="0"/>
              <a:t> </a:t>
            </a:r>
            <a:r>
              <a:rPr lang="en-US" dirty="0" err="1"/>
              <a:t>siden</a:t>
            </a:r>
            <a:r>
              <a:rPr lang="en-US" dirty="0"/>
              <a:t> 90-tallet (</a:t>
            </a:r>
            <a:r>
              <a:rPr lang="en-US" dirty="0" err="1"/>
              <a:t>Haug</a:t>
            </a:r>
            <a:r>
              <a:rPr lang="en-US" dirty="0"/>
              <a:t>, 2014). </a:t>
            </a:r>
            <a:r>
              <a:rPr lang="en-US" dirty="0" err="1"/>
              <a:t>Skolen</a:t>
            </a:r>
            <a:r>
              <a:rPr lang="en-US" dirty="0"/>
              <a:t> </a:t>
            </a:r>
            <a:r>
              <a:rPr lang="en-US" dirty="0" err="1"/>
              <a:t>må</a:t>
            </a:r>
            <a:r>
              <a:rPr lang="en-US" dirty="0"/>
              <a:t> </a:t>
            </a:r>
            <a:r>
              <a:rPr lang="en-US" dirty="0" err="1"/>
              <a:t>legge</a:t>
            </a:r>
            <a:r>
              <a:rPr lang="en-US" dirty="0"/>
              <a:t> </a:t>
            </a:r>
            <a:r>
              <a:rPr lang="en-US" dirty="0" err="1"/>
              <a:t>tilrette</a:t>
            </a:r>
            <a:r>
              <a:rPr lang="en-US" dirty="0"/>
              <a:t> for </a:t>
            </a:r>
            <a:r>
              <a:rPr lang="en-US" dirty="0" err="1"/>
              <a:t>tilpasset</a:t>
            </a:r>
            <a:r>
              <a:rPr lang="en-US" dirty="0"/>
              <a:t> </a:t>
            </a:r>
            <a:r>
              <a:rPr lang="en-US" dirty="0" err="1"/>
              <a:t>opplæring</a:t>
            </a:r>
            <a:r>
              <a:rPr lang="en-US" dirty="0"/>
              <a:t> </a:t>
            </a:r>
            <a:r>
              <a:rPr lang="en-US" dirty="0" err="1"/>
              <a:t>av</a:t>
            </a:r>
            <a:r>
              <a:rPr lang="en-US" dirty="0"/>
              <a:t> </a:t>
            </a:r>
            <a:r>
              <a:rPr lang="en-US" dirty="0" err="1"/>
              <a:t>alle</a:t>
            </a:r>
            <a:r>
              <a:rPr lang="en-US" dirty="0"/>
              <a:t> </a:t>
            </a:r>
            <a:r>
              <a:rPr lang="en-US" dirty="0" err="1" smtClean="0"/>
              <a:t>elever</a:t>
            </a:r>
            <a:r>
              <a:rPr lang="en-US" dirty="0" smtClean="0"/>
              <a:t>.</a:t>
            </a:r>
          </a:p>
          <a:p>
            <a:pPr>
              <a:buFont typeface="Arial" panose="020B0604020202020204" pitchFamily="34" charset="0"/>
              <a:buChar char="•"/>
            </a:pPr>
            <a:r>
              <a:rPr lang="en-US" dirty="0" smtClean="0"/>
              <a:t>§ 5.1 - </a:t>
            </a:r>
            <a:r>
              <a:rPr lang="en-US" dirty="0" err="1" smtClean="0"/>
              <a:t>spesialundervisning</a:t>
            </a:r>
            <a:r>
              <a:rPr lang="en-US" dirty="0" smtClean="0"/>
              <a:t>, </a:t>
            </a:r>
            <a:r>
              <a:rPr lang="en-US" dirty="0" err="1" smtClean="0"/>
              <a:t>etter</a:t>
            </a:r>
            <a:r>
              <a:rPr lang="en-US" dirty="0" smtClean="0"/>
              <a:t> </a:t>
            </a:r>
            <a:r>
              <a:rPr lang="en-US" dirty="0" err="1"/>
              <a:t>anmodning</a:t>
            </a:r>
            <a:r>
              <a:rPr lang="en-US" dirty="0"/>
              <a:t> </a:t>
            </a:r>
            <a:r>
              <a:rPr lang="en-US" dirty="0" err="1"/>
              <a:t>fra</a:t>
            </a:r>
            <a:r>
              <a:rPr lang="en-US" dirty="0"/>
              <a:t> </a:t>
            </a:r>
            <a:r>
              <a:rPr lang="en-US" dirty="0" smtClean="0"/>
              <a:t>PPT. </a:t>
            </a:r>
            <a:r>
              <a:rPr lang="en-US" dirty="0" err="1" smtClean="0"/>
              <a:t>Elever</a:t>
            </a:r>
            <a:r>
              <a:rPr lang="en-US" dirty="0" smtClean="0"/>
              <a:t> </a:t>
            </a:r>
            <a:r>
              <a:rPr lang="en-US" dirty="0" err="1" smtClean="0"/>
              <a:t>som</a:t>
            </a:r>
            <a:r>
              <a:rPr lang="en-US" dirty="0" smtClean="0"/>
              <a:t> </a:t>
            </a:r>
            <a:r>
              <a:rPr lang="en-US" dirty="0" err="1" smtClean="0"/>
              <a:t>har</a:t>
            </a:r>
            <a:r>
              <a:rPr lang="en-US" dirty="0" smtClean="0"/>
              <a:t> </a:t>
            </a:r>
            <a:r>
              <a:rPr lang="en-US" dirty="0" err="1" smtClean="0"/>
              <a:t>vedtak</a:t>
            </a:r>
            <a:r>
              <a:rPr lang="en-US" dirty="0" smtClean="0"/>
              <a:t> </a:t>
            </a:r>
            <a:r>
              <a:rPr lang="en-US" dirty="0" err="1" smtClean="0"/>
              <a:t>etter</a:t>
            </a:r>
            <a:r>
              <a:rPr lang="en-US" dirty="0" smtClean="0"/>
              <a:t> § 5.1 </a:t>
            </a:r>
            <a:r>
              <a:rPr lang="en-US" dirty="0" err="1" smtClean="0"/>
              <a:t>har</a:t>
            </a:r>
            <a:r>
              <a:rPr lang="en-US" dirty="0" smtClean="0"/>
              <a:t> </a:t>
            </a:r>
            <a:r>
              <a:rPr lang="en-US" dirty="0" err="1" smtClean="0"/>
              <a:t>en</a:t>
            </a:r>
            <a:r>
              <a:rPr lang="en-US" dirty="0" smtClean="0"/>
              <a:t> </a:t>
            </a:r>
            <a:r>
              <a:rPr lang="en-US" dirty="0" err="1" smtClean="0"/>
              <a:t>Individuell</a:t>
            </a:r>
            <a:r>
              <a:rPr lang="en-US" dirty="0" smtClean="0"/>
              <a:t> </a:t>
            </a:r>
            <a:r>
              <a:rPr lang="en-US" dirty="0" err="1"/>
              <a:t>opplæringsplan</a:t>
            </a:r>
            <a:r>
              <a:rPr lang="en-US" dirty="0"/>
              <a:t> (IOP)</a:t>
            </a:r>
          </a:p>
          <a:p>
            <a:pPr>
              <a:buFont typeface="Arial" panose="020B0604020202020204" pitchFamily="34" charset="0"/>
              <a:buChar char="•"/>
            </a:pPr>
            <a:r>
              <a:rPr lang="en-US" dirty="0"/>
              <a:t>BUP, </a:t>
            </a:r>
            <a:r>
              <a:rPr lang="en-US" dirty="0" err="1"/>
              <a:t>Barnevern</a:t>
            </a:r>
            <a:endParaRPr lang="en-US" dirty="0"/>
          </a:p>
          <a:p>
            <a:pPr>
              <a:buFont typeface="Arial" panose="020B0604020202020204" pitchFamily="34" charset="0"/>
              <a:buChar char="•"/>
            </a:pPr>
            <a:r>
              <a:rPr lang="en-US" dirty="0" err="1"/>
              <a:t>Foreldre</a:t>
            </a:r>
            <a:r>
              <a:rPr lang="en-US" dirty="0"/>
              <a:t> </a:t>
            </a:r>
            <a:r>
              <a:rPr lang="en-US" dirty="0" err="1" smtClean="0"/>
              <a:t>kan</a:t>
            </a:r>
            <a:r>
              <a:rPr lang="en-US" dirty="0" smtClean="0"/>
              <a:t> </a:t>
            </a:r>
            <a:r>
              <a:rPr lang="en-US" dirty="0" err="1" smtClean="0"/>
              <a:t>bidra</a:t>
            </a:r>
            <a:r>
              <a:rPr lang="en-US" dirty="0" smtClean="0"/>
              <a:t> </a:t>
            </a:r>
            <a:r>
              <a:rPr lang="en-US" dirty="0" err="1" smtClean="0"/>
              <a:t>til</a:t>
            </a:r>
            <a:r>
              <a:rPr lang="en-US" dirty="0" smtClean="0"/>
              <a:t> god </a:t>
            </a:r>
            <a:r>
              <a:rPr lang="en-US" dirty="0" err="1"/>
              <a:t>inkludering</a:t>
            </a:r>
            <a:endParaRPr lang="en-US"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82140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Tilpasset opplæring </a:t>
            </a:r>
          </a:p>
        </p:txBody>
      </p:sp>
      <p:sp>
        <p:nvSpPr>
          <p:cNvPr id="8" name="Plassholder for innhold 7"/>
          <p:cNvSpPr>
            <a:spLocks noGrp="1"/>
          </p:cNvSpPr>
          <p:nvPr>
            <p:ph idx="1"/>
          </p:nvPr>
        </p:nvSpPr>
        <p:spPr>
          <a:xfrm>
            <a:off x="695326" y="1473199"/>
            <a:ext cx="9469438" cy="4893733"/>
          </a:xfrm>
        </p:spPr>
        <p:txBody>
          <a:bodyPr/>
          <a:lstStyle/>
          <a:p>
            <a:r>
              <a:rPr lang="nb-NO" sz="1400" dirty="0"/>
              <a:t>Alle elever skal få opplæring tilpasset sine evner og forutsetninger. Elevene kan få undervisning på ulike måter: </a:t>
            </a:r>
          </a:p>
          <a:p>
            <a:pPr lvl="1"/>
            <a:r>
              <a:rPr lang="nb-NO" sz="1400" dirty="0"/>
              <a:t>Med hele klassen i klasserommet</a:t>
            </a:r>
          </a:p>
          <a:p>
            <a:pPr lvl="1"/>
            <a:r>
              <a:rPr lang="nb-NO" sz="1400" dirty="0"/>
              <a:t>I mindre grupper </a:t>
            </a:r>
          </a:p>
          <a:p>
            <a:pPr lvl="1"/>
            <a:r>
              <a:rPr lang="nb-NO" sz="1400" dirty="0"/>
              <a:t>Alene med lærer</a:t>
            </a:r>
          </a:p>
          <a:p>
            <a:pPr lvl="1"/>
            <a:r>
              <a:rPr lang="nb-NO" sz="1400" dirty="0"/>
              <a:t>På tur med trinnet </a:t>
            </a:r>
          </a:p>
          <a:p>
            <a:r>
              <a:rPr lang="nb-NO" sz="1400" dirty="0"/>
              <a:t>Elever som ikke kan få utbytte av det ordinære opplæringstilbudet, har rett til spesialundervisning. Skolen vurderer behov, og kan henvise til vurdering hos PPT (pedagogisk-psykologisk tjeneste) </a:t>
            </a:r>
          </a:p>
          <a:p>
            <a:r>
              <a:rPr lang="nb-NO" sz="1400" dirty="0"/>
              <a:t>Elever med et annet morsmål enn norsk og samisk har rett til særskilt norskopplæring.  </a:t>
            </a:r>
          </a:p>
          <a:p>
            <a:pPr marL="0" indent="0">
              <a:buNone/>
            </a:pPr>
            <a:endParaRPr lang="nb-NO" sz="1400" dirty="0" smtClean="0"/>
          </a:p>
          <a:p>
            <a:pPr marL="0" indent="0">
              <a:buNone/>
            </a:pPr>
            <a:endParaRPr lang="nb-NO" sz="1400" dirty="0"/>
          </a:p>
        </p:txBody>
      </p:sp>
      <p:sp>
        <p:nvSpPr>
          <p:cNvPr id="2" name="Plassholder for dato 1"/>
          <p:cNvSpPr>
            <a:spLocks noGrp="1"/>
          </p:cNvSpPr>
          <p:nvPr>
            <p:ph type="dt" sz="half" idx="10"/>
          </p:nvPr>
        </p:nvSpPr>
        <p:spPr/>
        <p:txBody>
          <a:bodyPr/>
          <a:lstStyle/>
          <a:p>
            <a:fld id="{F29D7420-2B41-5A47-8224-27AB9025098A}" type="datetime1">
              <a:rPr lang="nb-NO" smtClean="0"/>
              <a:t>24.09.2019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5</a:t>
            </a:fld>
            <a:endParaRPr lang="nb-NO"/>
          </a:p>
        </p:txBody>
      </p:sp>
      <p:sp>
        <p:nvSpPr>
          <p:cNvPr id="4" name="Rektangel 3"/>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pic>
        <p:nvPicPr>
          <p:cNvPr id="9" name="Bilde 8"/>
          <p:cNvPicPr>
            <a:picLocks noChangeAspect="1"/>
          </p:cNvPicPr>
          <p:nvPr/>
        </p:nvPicPr>
        <p:blipFill>
          <a:blip r:embed="rId2"/>
          <a:stretch>
            <a:fillRect/>
          </a:stretch>
        </p:blipFill>
        <p:spPr>
          <a:xfrm>
            <a:off x="9692102" y="513441"/>
            <a:ext cx="1804572" cy="1298561"/>
          </a:xfrm>
          <a:prstGeom prst="rect">
            <a:avLst/>
          </a:prstGeom>
        </p:spPr>
      </p:pic>
      <p:sp>
        <p:nvSpPr>
          <p:cNvPr id="5" name="Rektangel 4"/>
          <p:cNvSpPr/>
          <p:nvPr/>
        </p:nvSpPr>
        <p:spPr>
          <a:xfrm>
            <a:off x="3251200" y="4366864"/>
            <a:ext cx="4919133" cy="1667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buSzPct val="100000"/>
            </a:pPr>
            <a:r>
              <a:rPr lang="nb-NO" sz="1400" dirty="0">
                <a:solidFill>
                  <a:schemeClr val="bg1"/>
                </a:solidFill>
              </a:rPr>
              <a:t>Inkludering innebærer at alle elever skal ha tilhørighet til en klasse og ta del i fellesskapet i skolen. Likeverdig opplæring innebærer at elevene ikke behandles likt, men forskjellig ut fra de ulike behovene de har.</a:t>
            </a:r>
          </a:p>
          <a:p>
            <a:pPr lvl="0" algn="r">
              <a:spcBef>
                <a:spcPts val="1800"/>
              </a:spcBef>
              <a:buSzPct val="100000"/>
            </a:pPr>
            <a:r>
              <a:rPr lang="nb-NO" sz="1400" dirty="0">
                <a:solidFill>
                  <a:schemeClr val="bg1"/>
                </a:solidFill>
              </a:rPr>
              <a:t>Overland</a:t>
            </a:r>
          </a:p>
        </p:txBody>
      </p:sp>
    </p:spTree>
    <p:extLst>
      <p:ext uri="{BB962C8B-B14F-4D97-AF65-F5344CB8AC3E}">
        <p14:creationId xmlns:p14="http://schemas.microsoft.com/office/powerpoint/2010/main" val="364894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Skolen skal følge hver enkelt elevs faglige og sosiale utvikling</a:t>
            </a:r>
            <a:br>
              <a:rPr lang="nb-NO" dirty="0"/>
            </a:br>
            <a:r>
              <a:rPr lang="nb-NO" dirty="0"/>
              <a:t> </a:t>
            </a:r>
          </a:p>
        </p:txBody>
      </p:sp>
      <p:sp>
        <p:nvSpPr>
          <p:cNvPr id="3" name="Plassholder for innhold 2"/>
          <p:cNvSpPr>
            <a:spLocks noGrp="1"/>
          </p:cNvSpPr>
          <p:nvPr>
            <p:ph sz="half" idx="1"/>
          </p:nvPr>
        </p:nvSpPr>
        <p:spPr/>
        <p:txBody>
          <a:bodyPr/>
          <a:lstStyle/>
          <a:p>
            <a:pPr marL="0" indent="0">
              <a:buNone/>
            </a:pPr>
            <a:endParaRPr lang="nb-NO" dirty="0"/>
          </a:p>
          <a:p>
            <a:endParaRPr lang="nb-NO" dirty="0"/>
          </a:p>
        </p:txBody>
      </p:sp>
      <p:sp>
        <p:nvSpPr>
          <p:cNvPr id="4" name="Plassholder for innhold 3"/>
          <p:cNvSpPr>
            <a:spLocks noGrp="1"/>
          </p:cNvSpPr>
          <p:nvPr>
            <p:ph sz="half" idx="2"/>
          </p:nvPr>
        </p:nvSpPr>
        <p:spPr>
          <a:xfrm>
            <a:off x="4173415" y="1430867"/>
            <a:ext cx="7323259" cy="4661959"/>
          </a:xfrm>
        </p:spPr>
        <p:txBody>
          <a:bodyPr/>
          <a:lstStyle/>
          <a:p>
            <a:r>
              <a:rPr lang="nb-NO" dirty="0"/>
              <a:t>Underveisvurdering </a:t>
            </a:r>
          </a:p>
          <a:p>
            <a:pPr lvl="1"/>
            <a:r>
              <a:rPr lang="nb-NO" dirty="0"/>
              <a:t>Hva mestrer elevene? </a:t>
            </a:r>
          </a:p>
          <a:p>
            <a:pPr lvl="1"/>
            <a:r>
              <a:rPr lang="nb-NO" dirty="0"/>
              <a:t>Hva må de jobbe mer med?</a:t>
            </a:r>
          </a:p>
          <a:p>
            <a:r>
              <a:rPr lang="nb-NO" dirty="0" smtClean="0"/>
              <a:t>Elevsamtale</a:t>
            </a:r>
            <a:endParaRPr lang="nb-NO" dirty="0"/>
          </a:p>
          <a:p>
            <a:pPr lvl="1"/>
            <a:r>
              <a:rPr lang="nb-NO" dirty="0" smtClean="0"/>
              <a:t>Kontaktlærer minst </a:t>
            </a:r>
            <a:r>
              <a:rPr lang="nb-NO" dirty="0"/>
              <a:t>to ganger i året om trivsel, faglig og sosial </a:t>
            </a:r>
            <a:r>
              <a:rPr lang="nb-NO" dirty="0" smtClean="0"/>
              <a:t>utvikling. Lærerne har dette på timeplanen for å ha jevnlige samtaler med alle kontaktelevene.</a:t>
            </a:r>
            <a:endParaRPr lang="nb-NO" dirty="0"/>
          </a:p>
          <a:p>
            <a:r>
              <a:rPr lang="nb-NO" dirty="0" smtClean="0"/>
              <a:t>3 utviklingssamtaler i året</a:t>
            </a:r>
            <a:endParaRPr lang="nb-NO" dirty="0"/>
          </a:p>
          <a:p>
            <a:r>
              <a:rPr lang="nb-NO" dirty="0"/>
              <a:t>Kartleggingsprøver </a:t>
            </a:r>
            <a:endParaRPr lang="nb-NO" dirty="0" smtClean="0"/>
          </a:p>
          <a:p>
            <a:pPr marL="0" indent="0">
              <a:buNone/>
            </a:pPr>
            <a:r>
              <a:rPr lang="nb-NO" dirty="0" smtClean="0"/>
              <a:t>    2.trinn: lesing og regning</a:t>
            </a:r>
          </a:p>
          <a:p>
            <a:pPr marL="0" indent="0">
              <a:buNone/>
            </a:pPr>
            <a:r>
              <a:rPr lang="nb-NO" dirty="0" smtClean="0"/>
              <a:t>    3.trinn: lesing, regning og engelsk</a:t>
            </a:r>
          </a:p>
          <a:p>
            <a:pPr marL="0" indent="0">
              <a:buNone/>
            </a:pPr>
            <a:r>
              <a:rPr lang="nb-NO" dirty="0"/>
              <a:t> </a:t>
            </a:r>
            <a:r>
              <a:rPr lang="nb-NO" dirty="0" smtClean="0"/>
              <a:t>   Prøvene avholdes i mars / april.</a:t>
            </a:r>
          </a:p>
          <a:p>
            <a:pPr lvl="1"/>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6</a:t>
            </a:fld>
            <a:endParaRPr lang="nb-NO"/>
          </a:p>
        </p:txBody>
      </p:sp>
      <p:pic>
        <p:nvPicPr>
          <p:cNvPr id="10" name="Bilde 9"/>
          <p:cNvPicPr>
            <a:picLocks noChangeAspect="1"/>
          </p:cNvPicPr>
          <p:nvPr/>
        </p:nvPicPr>
        <p:blipFill rotWithShape="1">
          <a:blip r:embed="rId2"/>
          <a:srcRect l="5412"/>
          <a:stretch/>
        </p:blipFill>
        <p:spPr>
          <a:xfrm>
            <a:off x="406400" y="2032000"/>
            <a:ext cx="3541587" cy="2820652"/>
          </a:xfrm>
          <a:prstGeom prst="rect">
            <a:avLst/>
          </a:prstGeom>
        </p:spPr>
      </p:pic>
      <p:sp>
        <p:nvSpPr>
          <p:cNvPr id="7" name="Flowchart: Connector 6">
            <a:extLst>
              <a:ext uri="{FF2B5EF4-FFF2-40B4-BE49-F238E27FC236}">
                <a16:creationId xmlns:a16="http://schemas.microsoft.com/office/drawing/2014/main" id="{3382F616-5049-4A5D-8E65-8CEC3B1E4718}"/>
              </a:ext>
            </a:extLst>
          </p:cNvPr>
          <p:cNvSpPr/>
          <p:nvPr/>
        </p:nvSpPr>
        <p:spPr>
          <a:xfrm>
            <a:off x="8018929" y="2214283"/>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689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Trygt og godt skolemiljø </a:t>
            </a:r>
          </a:p>
        </p:txBody>
      </p:sp>
      <p:sp>
        <p:nvSpPr>
          <p:cNvPr id="3" name="Plassholder for innhold 2"/>
          <p:cNvSpPr>
            <a:spLocks noGrp="1"/>
          </p:cNvSpPr>
          <p:nvPr>
            <p:ph sz="half" idx="1"/>
          </p:nvPr>
        </p:nvSpPr>
        <p:spPr/>
        <p:txBody>
          <a:bodyPr/>
          <a:lstStyle/>
          <a:p>
            <a:r>
              <a:rPr lang="nb-NO" b="1" dirty="0"/>
              <a:t>Alle elever skal ha det bra på skolen </a:t>
            </a:r>
          </a:p>
          <a:p>
            <a:r>
              <a:rPr lang="nb-NO" b="1" dirty="0"/>
              <a:t>Aktivitetsplikt: </a:t>
            </a:r>
            <a:r>
              <a:rPr lang="nb-NO" dirty="0"/>
              <a:t>Alle voksne på skolen har plikt til å følge med på hvordan elevene har det. Skolen skal aktivt gjøre en innsats for å forebygge mobbing, og undersøke all mistanke om eller kjennskap til at en elev ikke har en trygg og god skolehverdag. </a:t>
            </a:r>
          </a:p>
          <a:p>
            <a:r>
              <a:rPr lang="nb-NO" b="1" dirty="0"/>
              <a:t>Handlingsplan: </a:t>
            </a:r>
            <a:r>
              <a:rPr lang="nb-NO" dirty="0"/>
              <a:t>Skolen har en handlingsplan som beskriver hvordan de jobber for å forebygge, avdekke og håndtere mobbing og andre krenkelser.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7</a:t>
            </a:fld>
            <a:endParaRPr lang="nb-NO"/>
          </a:p>
        </p:txBody>
      </p:sp>
      <p:pic>
        <p:nvPicPr>
          <p:cNvPr id="7" name="Plassholder for innhold 6"/>
          <p:cNvPicPr>
            <a:picLocks noGrp="1" noChangeAspect="1"/>
          </p:cNvPicPr>
          <p:nvPr>
            <p:ph sz="half" idx="2"/>
          </p:nvPr>
        </p:nvPicPr>
        <p:blipFill>
          <a:blip r:embed="rId2"/>
          <a:stretch>
            <a:fillRect/>
          </a:stretch>
        </p:blipFill>
        <p:spPr>
          <a:xfrm>
            <a:off x="6515100" y="2286000"/>
            <a:ext cx="4781550" cy="3552825"/>
          </a:xfrm>
          <a:prstGeom prst="rect">
            <a:avLst/>
          </a:prstGeom>
        </p:spPr>
      </p:pic>
    </p:spTree>
    <p:extLst>
      <p:ext uri="{BB962C8B-B14F-4D97-AF65-F5344CB8AC3E}">
        <p14:creationId xmlns:p14="http://schemas.microsoft.com/office/powerpoint/2010/main" val="123877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101601"/>
            <a:ext cx="9469438" cy="601132"/>
          </a:xfrm>
        </p:spPr>
        <p:txBody>
          <a:bodyPr/>
          <a:lstStyle/>
          <a:p>
            <a:r>
              <a:rPr lang="nb-NO" dirty="0" smtClean="0"/>
              <a:t>Skolens arbeid med trivsel og godt skolemiljø</a:t>
            </a:r>
            <a:endParaRPr lang="nb-NO" dirty="0"/>
          </a:p>
        </p:txBody>
      </p:sp>
      <p:sp>
        <p:nvSpPr>
          <p:cNvPr id="3" name="Plassholder for innhold 2"/>
          <p:cNvSpPr>
            <a:spLocks noGrp="1"/>
          </p:cNvSpPr>
          <p:nvPr>
            <p:ph idx="1"/>
          </p:nvPr>
        </p:nvSpPr>
        <p:spPr>
          <a:xfrm>
            <a:off x="695326" y="702733"/>
            <a:ext cx="9469438" cy="5954744"/>
          </a:xfrm>
        </p:spPr>
        <p:txBody>
          <a:bodyPr/>
          <a:lstStyle/>
          <a:p>
            <a:pPr marL="0" lvl="0" indent="0">
              <a:buClr>
                <a:srgbClr val="90C226"/>
              </a:buClr>
              <a:buNone/>
            </a:pPr>
            <a:r>
              <a:rPr lang="nb-NO" sz="1600" b="1" dirty="0">
                <a:solidFill>
                  <a:prstClr val="black">
                    <a:lumMod val="75000"/>
                    <a:lumOff val="25000"/>
                  </a:prstClr>
                </a:solidFill>
              </a:rPr>
              <a:t>HVEM:</a:t>
            </a:r>
          </a:p>
          <a:p>
            <a:pPr marL="457200" lvl="0" indent="-457200">
              <a:buClr>
                <a:srgbClr val="90C226"/>
              </a:buClr>
              <a:buFont typeface="Wingdings 3" charset="2"/>
              <a:buAutoNum type="arabicPeriod"/>
            </a:pPr>
            <a:r>
              <a:rPr lang="nb-NO" sz="1600" dirty="0">
                <a:solidFill>
                  <a:prstClr val="black">
                    <a:lumMod val="75000"/>
                    <a:lumOff val="25000"/>
                  </a:prstClr>
                </a:solidFill>
              </a:rPr>
              <a:t>Kontaktlærer og lærere på trinnet i samarbeid med assistenter</a:t>
            </a:r>
          </a:p>
          <a:p>
            <a:pPr marL="457200" lvl="0" indent="-457200">
              <a:buClr>
                <a:srgbClr val="90C226"/>
              </a:buClr>
              <a:buFont typeface="Wingdings 3" charset="2"/>
              <a:buAutoNum type="arabicPeriod"/>
            </a:pPr>
            <a:r>
              <a:rPr lang="nb-NO" sz="1600" dirty="0">
                <a:solidFill>
                  <a:prstClr val="black">
                    <a:lumMod val="75000"/>
                    <a:lumOff val="25000"/>
                  </a:prstClr>
                </a:solidFill>
              </a:rPr>
              <a:t>Sosiallærere </a:t>
            </a:r>
            <a:endParaRPr lang="nb-NO" sz="1600" dirty="0" smtClean="0">
              <a:solidFill>
                <a:prstClr val="black">
                  <a:lumMod val="75000"/>
                  <a:lumOff val="25000"/>
                </a:prstClr>
              </a:solidFill>
            </a:endParaRPr>
          </a:p>
          <a:p>
            <a:pPr marL="457200" lvl="0" indent="-457200">
              <a:buClr>
                <a:srgbClr val="90C226"/>
              </a:buClr>
              <a:buFont typeface="Wingdings 3" charset="2"/>
              <a:buAutoNum type="arabicPeriod"/>
            </a:pPr>
            <a:r>
              <a:rPr lang="nb-NO" sz="1600" dirty="0" smtClean="0">
                <a:solidFill>
                  <a:prstClr val="black">
                    <a:lumMod val="75000"/>
                    <a:lumOff val="25000"/>
                  </a:prstClr>
                </a:solidFill>
              </a:rPr>
              <a:t>Ledelse</a:t>
            </a:r>
            <a:endParaRPr lang="nb-NO" sz="1600" dirty="0">
              <a:solidFill>
                <a:prstClr val="black">
                  <a:lumMod val="75000"/>
                  <a:lumOff val="25000"/>
                </a:prstClr>
              </a:solidFill>
            </a:endParaRPr>
          </a:p>
          <a:p>
            <a:pPr marL="0" lvl="0" indent="0">
              <a:buClr>
                <a:srgbClr val="90C226"/>
              </a:buClr>
              <a:buNone/>
            </a:pPr>
            <a:r>
              <a:rPr lang="nb-NO" sz="1600" b="1" dirty="0">
                <a:solidFill>
                  <a:prstClr val="black">
                    <a:lumMod val="75000"/>
                    <a:lumOff val="25000"/>
                  </a:prstClr>
                </a:solidFill>
              </a:rPr>
              <a:t>HVORDAN:</a:t>
            </a:r>
          </a:p>
          <a:p>
            <a:pPr lvl="0">
              <a:buClr>
                <a:srgbClr val="90C226"/>
              </a:buClr>
              <a:buFont typeface="Wingdings 3" charset="2"/>
              <a:buAutoNum type="arabicPeriod"/>
            </a:pPr>
            <a:r>
              <a:rPr lang="nb-NO" sz="1600" dirty="0">
                <a:solidFill>
                  <a:prstClr val="black">
                    <a:lumMod val="75000"/>
                    <a:lumOff val="25000"/>
                  </a:prstClr>
                </a:solidFill>
              </a:rPr>
              <a:t>I fellesskapet: </a:t>
            </a:r>
            <a:r>
              <a:rPr lang="nb-NO" sz="1600" dirty="0" smtClean="0">
                <a:solidFill>
                  <a:prstClr val="black">
                    <a:lumMod val="75000"/>
                    <a:lumOff val="25000"/>
                  </a:prstClr>
                </a:solidFill>
              </a:rPr>
              <a:t>i samlingsstund / klassemøter, i </a:t>
            </a:r>
            <a:r>
              <a:rPr lang="nb-NO" sz="1600" dirty="0">
                <a:solidFill>
                  <a:prstClr val="black">
                    <a:lumMod val="75000"/>
                    <a:lumOff val="25000"/>
                  </a:prstClr>
                </a:solidFill>
              </a:rPr>
              <a:t>situasjoner som oppstår, i fag, </a:t>
            </a:r>
            <a:r>
              <a:rPr lang="nb-NO" sz="1600" dirty="0" smtClean="0">
                <a:solidFill>
                  <a:prstClr val="black">
                    <a:lumMod val="75000"/>
                    <a:lumOff val="25000"/>
                  </a:prstClr>
                </a:solidFill>
              </a:rPr>
              <a:t>i </a:t>
            </a:r>
            <a:r>
              <a:rPr lang="nb-NO" sz="1600" dirty="0">
                <a:solidFill>
                  <a:prstClr val="black">
                    <a:lumMod val="75000"/>
                    <a:lumOff val="25000"/>
                  </a:prstClr>
                </a:solidFill>
              </a:rPr>
              <a:t>lek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 grupper: </a:t>
            </a:r>
            <a:r>
              <a:rPr lang="nb-NO" sz="1600" dirty="0" smtClean="0">
                <a:solidFill>
                  <a:prstClr val="black">
                    <a:lumMod val="75000"/>
                    <a:lumOff val="25000"/>
                  </a:prstClr>
                </a:solidFill>
              </a:rPr>
              <a:t>lekegrupper, </a:t>
            </a:r>
            <a:r>
              <a:rPr lang="nb-NO" sz="1600" dirty="0">
                <a:solidFill>
                  <a:prstClr val="black">
                    <a:lumMod val="75000"/>
                    <a:lumOff val="25000"/>
                  </a:prstClr>
                </a:solidFill>
              </a:rPr>
              <a:t>grupper som trenger ekstra oppfølging, i forbindelse med konkrete konflikter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Individuelt</a:t>
            </a:r>
          </a:p>
          <a:p>
            <a:pPr marL="0" lvl="0" indent="0">
              <a:buClr>
                <a:srgbClr val="90C226"/>
              </a:buClr>
              <a:buNone/>
            </a:pPr>
            <a:r>
              <a:rPr lang="nb-NO" sz="1600" b="1" dirty="0">
                <a:solidFill>
                  <a:prstClr val="black">
                    <a:lumMod val="75000"/>
                    <a:lumOff val="25000"/>
                  </a:prstClr>
                </a:solidFill>
              </a:rPr>
              <a:t>HVA:</a:t>
            </a:r>
          </a:p>
          <a:p>
            <a:pPr lvl="0">
              <a:buClr>
                <a:srgbClr val="90C226"/>
              </a:buClr>
              <a:buAutoNum type="arabicPeriod"/>
            </a:pPr>
            <a:r>
              <a:rPr lang="nb-NO" sz="1600" dirty="0">
                <a:solidFill>
                  <a:prstClr val="black">
                    <a:lumMod val="75000"/>
                    <a:lumOff val="25000"/>
                  </a:prstClr>
                </a:solidFill>
              </a:rPr>
              <a:t>Den gode timen</a:t>
            </a:r>
          </a:p>
          <a:p>
            <a:pPr lvl="0">
              <a:buClr>
                <a:srgbClr val="90C226"/>
              </a:buClr>
              <a:buAutoNum type="arabicPeriod"/>
            </a:pPr>
            <a:r>
              <a:rPr lang="nb-NO" sz="1600" dirty="0">
                <a:solidFill>
                  <a:prstClr val="black">
                    <a:lumMod val="75000"/>
                    <a:lumOff val="25000"/>
                  </a:prstClr>
                </a:solidFill>
              </a:rPr>
              <a:t>Systematisk jobbing med skolemiljø (verdiplattform)</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8</a:t>
            </a:fld>
            <a:endParaRPr lang="nb-NO"/>
          </a:p>
        </p:txBody>
      </p:sp>
      <p:sp>
        <p:nvSpPr>
          <p:cNvPr id="6" name="AutoShape 2" descr="Bilderesultat for pixabay playing children clip art"/>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4" descr="Bilderesultat for pixabay playing children clip art"/>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2"/>
          <a:stretch>
            <a:fillRect/>
          </a:stretch>
        </p:blipFill>
        <p:spPr>
          <a:xfrm>
            <a:off x="8932862" y="702733"/>
            <a:ext cx="2447925" cy="1866900"/>
          </a:xfrm>
          <a:prstGeom prst="rect">
            <a:avLst/>
          </a:prstGeom>
        </p:spPr>
      </p:pic>
    </p:spTree>
    <p:extLst>
      <p:ext uri="{BB962C8B-B14F-4D97-AF65-F5344CB8AC3E}">
        <p14:creationId xmlns:p14="http://schemas.microsoft.com/office/powerpoint/2010/main" val="41366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457200"/>
            <a:ext cx="9469438" cy="93133"/>
          </a:xfrm>
        </p:spPr>
        <p:txBody>
          <a:bodyPr>
            <a:normAutofit fontScale="90000"/>
          </a:bodyPr>
          <a:lstStyle/>
          <a:p>
            <a:endParaRPr lang="nb-NO"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2192209270"/>
              </p:ext>
            </p:extLst>
          </p:nvPr>
        </p:nvGraphicFramePr>
        <p:xfrm>
          <a:off x="558801" y="643468"/>
          <a:ext cx="10833100" cy="5643196"/>
        </p:xfrm>
        <a:graphic>
          <a:graphicData uri="http://schemas.openxmlformats.org/drawingml/2006/table">
            <a:tbl>
              <a:tblPr firstRow="1" firstCol="1" bandRow="1">
                <a:tableStyleId>{5C22544A-7EE6-4342-B048-85BDC9FD1C3A}</a:tableStyleId>
              </a:tblPr>
              <a:tblGrid>
                <a:gridCol w="2300698">
                  <a:extLst>
                    <a:ext uri="{9D8B030D-6E8A-4147-A177-3AD203B41FA5}">
                      <a16:colId xmlns:a16="http://schemas.microsoft.com/office/drawing/2014/main" val="3045261650"/>
                    </a:ext>
                  </a:extLst>
                </a:gridCol>
                <a:gridCol w="8532402">
                  <a:extLst>
                    <a:ext uri="{9D8B030D-6E8A-4147-A177-3AD203B41FA5}">
                      <a16:colId xmlns:a16="http://schemas.microsoft.com/office/drawing/2014/main" val="2207424897"/>
                    </a:ext>
                  </a:extLst>
                </a:gridCol>
              </a:tblGrid>
              <a:tr h="1081244">
                <a:tc>
                  <a:txBody>
                    <a:bodyPr/>
                    <a:lstStyle/>
                    <a:p>
                      <a:pPr>
                        <a:lnSpc>
                          <a:spcPct val="107000"/>
                        </a:lnSpc>
                        <a:spcAft>
                          <a:spcPts val="0"/>
                        </a:spcAft>
                      </a:pPr>
                      <a:r>
                        <a:rPr lang="nb-NO" sz="1200" dirty="0">
                          <a:effectLst/>
                        </a:rPr>
                        <a:t>August </a:t>
                      </a:r>
                      <a:endParaRPr lang="nb-NO" sz="1000" dirty="0">
                        <a:effectLst/>
                      </a:endParaRPr>
                    </a:p>
                    <a:p>
                      <a:pPr>
                        <a:lnSpc>
                          <a:spcPct val="107000"/>
                        </a:lnSpc>
                        <a:spcAft>
                          <a:spcPts val="0"/>
                        </a:spcAft>
                      </a:pPr>
                      <a:r>
                        <a:rPr lang="nb-NO" sz="1200" dirty="0">
                          <a:effectLst/>
                        </a:rPr>
                        <a:t>September</a:t>
                      </a:r>
                      <a:endParaRPr lang="nb-NO" sz="1000" dirty="0">
                        <a:effectLst/>
                      </a:endParaRPr>
                    </a:p>
                    <a:p>
                      <a:pPr>
                        <a:lnSpc>
                          <a:spcPct val="107000"/>
                        </a:lnSpc>
                        <a:spcAft>
                          <a:spcPts val="0"/>
                        </a:spcAft>
                      </a:pPr>
                      <a:r>
                        <a:rPr lang="nb-NO" sz="1200" dirty="0">
                          <a:effectLst/>
                        </a:rPr>
                        <a:t>Uke </a:t>
                      </a:r>
                      <a:r>
                        <a:rPr lang="nb-NO" sz="1200" dirty="0" smtClean="0">
                          <a:effectLst/>
                        </a:rPr>
                        <a:t>34-39</a:t>
                      </a:r>
                    </a:p>
                    <a:p>
                      <a:pPr>
                        <a:lnSpc>
                          <a:spcPct val="107000"/>
                        </a:lnSpc>
                        <a:spcAft>
                          <a:spcPts val="0"/>
                        </a:spcAft>
                      </a:pPr>
                      <a:r>
                        <a:rPr lang="nb-NO" sz="1200" dirty="0" smtClean="0">
                          <a:effectLst/>
                          <a:latin typeface="Calibri" panose="020F0502020204030204" pitchFamily="34" charset="0"/>
                          <a:ea typeface="Calibri" panose="020F0502020204030204" pitchFamily="34" charset="0"/>
                          <a:cs typeface="Times New Roman" panose="02020603050405020304" pitchFamily="18" charset="0"/>
                        </a:rPr>
                        <a:t>Uke</a:t>
                      </a:r>
                      <a:r>
                        <a:rPr lang="nb-NO" sz="1200" baseline="0" dirty="0" smtClean="0">
                          <a:effectLst/>
                          <a:latin typeface="Calibri" panose="020F0502020204030204" pitchFamily="34" charset="0"/>
                          <a:ea typeface="Calibri" panose="020F0502020204030204" pitchFamily="34" charset="0"/>
                          <a:cs typeface="Times New Roman" panose="02020603050405020304" pitchFamily="18" charset="0"/>
                        </a:rPr>
                        <a:t> 36 - vennskapsuke</a:t>
                      </a:r>
                      <a:endParaRPr lang="nb-NO" sz="12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b="0" dirty="0">
                          <a:solidFill>
                            <a:schemeClr val="tx1"/>
                          </a:solidFill>
                          <a:effectLst/>
                          <a:highlight>
                            <a:srgbClr val="FFFF00"/>
                          </a:highlight>
                        </a:rPr>
                        <a:t>REGLER OG VENNSKAP</a:t>
                      </a:r>
                      <a:endParaRPr lang="nb-NO" sz="1000" b="0" dirty="0">
                        <a:solidFill>
                          <a:schemeClr val="tx1"/>
                        </a:solidFill>
                        <a:effectLst/>
                      </a:endParaRPr>
                    </a:p>
                    <a:p>
                      <a:pPr>
                        <a:lnSpc>
                          <a:spcPct val="107000"/>
                        </a:lnSpc>
                        <a:spcAft>
                          <a:spcPts val="0"/>
                        </a:spcAft>
                      </a:pPr>
                      <a:r>
                        <a:rPr lang="nb-NO" sz="1000" b="0" dirty="0">
                          <a:solidFill>
                            <a:schemeClr val="tx1"/>
                          </a:solidFill>
                          <a:effectLst/>
                        </a:rPr>
                        <a:t>MÅL: </a:t>
                      </a:r>
                    </a:p>
                    <a:p>
                      <a:pPr>
                        <a:lnSpc>
                          <a:spcPct val="107000"/>
                        </a:lnSpc>
                        <a:spcAft>
                          <a:spcPts val="0"/>
                        </a:spcAft>
                      </a:pPr>
                      <a:r>
                        <a:rPr lang="nb-NO" sz="1000" b="0" dirty="0">
                          <a:solidFill>
                            <a:schemeClr val="tx1"/>
                          </a:solidFill>
                          <a:effectLst/>
                        </a:rPr>
                        <a:t>Vi kan klassereglene, og </a:t>
                      </a:r>
                      <a:r>
                        <a:rPr lang="nb-NO" sz="1000" b="0" dirty="0" smtClean="0">
                          <a:solidFill>
                            <a:schemeClr val="tx1"/>
                          </a:solidFill>
                          <a:effectLst/>
                        </a:rPr>
                        <a:t>følg</a:t>
                      </a:r>
                    </a:p>
                    <a:p>
                      <a:pPr>
                        <a:lnSpc>
                          <a:spcPct val="107000"/>
                        </a:lnSpc>
                        <a:spcAft>
                          <a:spcPts val="0"/>
                        </a:spcAft>
                      </a:pPr>
                      <a:r>
                        <a:rPr lang="nb-NO" sz="1000" b="0" dirty="0" smtClean="0">
                          <a:solidFill>
                            <a:schemeClr val="tx1"/>
                          </a:solidFill>
                          <a:effectLst/>
                        </a:rPr>
                        <a:t>Vi deler med hverandre</a:t>
                      </a:r>
                    </a:p>
                    <a:p>
                      <a:pPr>
                        <a:lnSpc>
                          <a:spcPct val="107000"/>
                        </a:lnSpc>
                        <a:spcAft>
                          <a:spcPts val="0"/>
                        </a:spcAft>
                      </a:pPr>
                      <a:r>
                        <a:rPr lang="nb-NO" sz="1000" b="0" dirty="0" smtClean="0">
                          <a:solidFill>
                            <a:schemeClr val="tx1"/>
                          </a:solidFill>
                          <a:effectLst/>
                        </a:rPr>
                        <a:t>Vi kan si  meningene våre på en ordentlig måte (Jeg –budskap fremfor </a:t>
                      </a:r>
                      <a:r>
                        <a:rPr lang="nb-NO" sz="1000" b="0" dirty="0" err="1" smtClean="0">
                          <a:solidFill>
                            <a:schemeClr val="tx1"/>
                          </a:solidFill>
                          <a:effectLst/>
                        </a:rPr>
                        <a:t>du-budskap</a:t>
                      </a:r>
                      <a:r>
                        <a:rPr lang="nb-NO" sz="1000" b="0" dirty="0" smtClean="0">
                          <a:solidFill>
                            <a:schemeClr val="tx1"/>
                          </a:solidFill>
                          <a:effectLst/>
                        </a:rPr>
                        <a:t>)</a:t>
                      </a:r>
                      <a:endParaRPr lang="nb-NO" sz="1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000" b="0" dirty="0" smtClean="0">
                          <a:solidFill>
                            <a:schemeClr val="tx1"/>
                          </a:solidFill>
                          <a:effectLst/>
                        </a:rPr>
                        <a:t>er </a:t>
                      </a:r>
                      <a:r>
                        <a:rPr lang="nb-NO" sz="1000" b="0" dirty="0">
                          <a:solidFill>
                            <a:schemeClr val="tx1"/>
                          </a:solidFill>
                          <a:effectLst/>
                        </a:rPr>
                        <a:t>beskjeder</a:t>
                      </a:r>
                    </a:p>
                    <a:p>
                      <a:pPr>
                        <a:lnSpc>
                          <a:spcPct val="107000"/>
                        </a:lnSpc>
                        <a:spcAft>
                          <a:spcPts val="0"/>
                        </a:spcAft>
                      </a:pPr>
                      <a:r>
                        <a:rPr lang="nb-NO" sz="1000" b="0" dirty="0">
                          <a:solidFill>
                            <a:schemeClr val="tx1"/>
                          </a:solidFill>
                          <a:effectLst/>
                        </a:rPr>
                        <a:t>Vi inkluderer hverandre, og invitere til </a:t>
                      </a:r>
                      <a:r>
                        <a:rPr lang="nb-NO" sz="1000" b="0" dirty="0" smtClean="0">
                          <a:solidFill>
                            <a:schemeClr val="tx1"/>
                          </a:solidFill>
                          <a:effectLst/>
                        </a:rPr>
                        <a:t>lek</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solidFill>
                      <a:schemeClr val="bg1">
                        <a:lumMod val="85000"/>
                      </a:schemeClr>
                    </a:solidFill>
                  </a:tcPr>
                </a:tc>
                <a:extLst>
                  <a:ext uri="{0D108BD9-81ED-4DB2-BD59-A6C34878D82A}">
                    <a16:rowId xmlns:a16="http://schemas.microsoft.com/office/drawing/2014/main" val="2415226845"/>
                  </a:ext>
                </a:extLst>
              </a:tr>
              <a:tr h="900344">
                <a:tc>
                  <a:txBody>
                    <a:bodyPr/>
                    <a:lstStyle/>
                    <a:p>
                      <a:pPr>
                        <a:lnSpc>
                          <a:spcPct val="107000"/>
                        </a:lnSpc>
                        <a:spcAft>
                          <a:spcPts val="0"/>
                        </a:spcAft>
                      </a:pPr>
                      <a:r>
                        <a:rPr lang="nb-NO" sz="1200" dirty="0">
                          <a:effectLst/>
                        </a:rPr>
                        <a:t>Oktober/november</a:t>
                      </a:r>
                      <a:endParaRPr lang="nb-NO" sz="1000" dirty="0">
                        <a:effectLst/>
                      </a:endParaRPr>
                    </a:p>
                    <a:p>
                      <a:pPr>
                        <a:lnSpc>
                          <a:spcPct val="107000"/>
                        </a:lnSpc>
                        <a:spcAft>
                          <a:spcPts val="0"/>
                        </a:spcAft>
                      </a:pPr>
                      <a:r>
                        <a:rPr lang="nb-NO" sz="1200" dirty="0">
                          <a:effectLst/>
                        </a:rPr>
                        <a:t>Uke </a:t>
                      </a:r>
                      <a:r>
                        <a:rPr lang="nb-NO" sz="1200" dirty="0" smtClean="0">
                          <a:effectLst/>
                        </a:rPr>
                        <a:t>41-46</a:t>
                      </a:r>
                      <a:endParaRPr lang="nb-NO" sz="1000" dirty="0">
                        <a:effectLst/>
                      </a:endParaRPr>
                    </a:p>
                  </a:txBody>
                  <a:tcPr marL="59831" marR="59831" marT="0" marB="0"/>
                </a:tc>
                <a:tc>
                  <a:txBody>
                    <a:bodyPr/>
                    <a:lstStyle/>
                    <a:p>
                      <a:pPr>
                        <a:lnSpc>
                          <a:spcPct val="107000"/>
                        </a:lnSpc>
                        <a:spcAft>
                          <a:spcPts val="0"/>
                        </a:spcAft>
                      </a:pPr>
                      <a:r>
                        <a:rPr lang="nb-NO" sz="1000" dirty="0">
                          <a:effectLst/>
                          <a:highlight>
                            <a:srgbClr val="FFFF00"/>
                          </a:highlight>
                        </a:rPr>
                        <a:t>HØFLIGHET OG ORDEN</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hilser, spør pent og kan be om unnskyldning</a:t>
                      </a:r>
                    </a:p>
                    <a:p>
                      <a:pPr>
                        <a:lnSpc>
                          <a:spcPct val="107000"/>
                        </a:lnSpc>
                        <a:spcAft>
                          <a:spcPts val="0"/>
                        </a:spcAft>
                      </a:pPr>
                      <a:r>
                        <a:rPr lang="nb-NO" sz="1000" dirty="0">
                          <a:effectLst/>
                        </a:rPr>
                        <a:t>Vi har orden i sekken, på pulten og i garderoben</a:t>
                      </a:r>
                    </a:p>
                    <a:p>
                      <a:pPr>
                        <a:lnSpc>
                          <a:spcPct val="107000"/>
                        </a:lnSpc>
                        <a:spcAft>
                          <a:spcPts val="0"/>
                        </a:spcAft>
                      </a:pPr>
                      <a:r>
                        <a:rPr lang="nb-NO" sz="1000" dirty="0">
                          <a:effectLst/>
                        </a:rPr>
                        <a:t>Vi  hjelper hverandre med å holde fellesareal ryddig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955742141"/>
                  </a:ext>
                </a:extLst>
              </a:tr>
              <a:tr h="900344">
                <a:tc>
                  <a:txBody>
                    <a:bodyPr/>
                    <a:lstStyle/>
                    <a:p>
                      <a:pPr>
                        <a:lnSpc>
                          <a:spcPct val="107000"/>
                        </a:lnSpc>
                        <a:spcAft>
                          <a:spcPts val="0"/>
                        </a:spcAft>
                      </a:pPr>
                      <a:r>
                        <a:rPr lang="nb-NO" sz="1200">
                          <a:effectLst/>
                        </a:rPr>
                        <a:t>November/Desember</a:t>
                      </a:r>
                      <a:endParaRPr lang="nb-NO" sz="1000">
                        <a:effectLst/>
                      </a:endParaRPr>
                    </a:p>
                    <a:p>
                      <a:pPr>
                        <a:lnSpc>
                          <a:spcPct val="107000"/>
                        </a:lnSpc>
                        <a:spcAft>
                          <a:spcPts val="0"/>
                        </a:spcAft>
                      </a:pPr>
                      <a:r>
                        <a:rPr lang="nb-NO" sz="1200">
                          <a:effectLst/>
                        </a:rPr>
                        <a:t>Uke 47-51</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OMSORG OG RAUSHET</a:t>
                      </a:r>
                      <a:endParaRPr lang="nb-NO" sz="1000" dirty="0">
                        <a:effectLst/>
                      </a:endParaRPr>
                    </a:p>
                    <a:p>
                      <a:pPr>
                        <a:lnSpc>
                          <a:spcPct val="107000"/>
                        </a:lnSpc>
                        <a:spcAft>
                          <a:spcPts val="0"/>
                        </a:spcAft>
                      </a:pPr>
                      <a:r>
                        <a:rPr lang="nb-NO" sz="1000" dirty="0">
                          <a:effectLst/>
                        </a:rPr>
                        <a:t>MÅL:</a:t>
                      </a:r>
                    </a:p>
                    <a:p>
                      <a:pPr>
                        <a:lnSpc>
                          <a:spcPct val="107000"/>
                        </a:lnSpc>
                        <a:spcAft>
                          <a:spcPts val="0"/>
                        </a:spcAft>
                      </a:pPr>
                      <a:r>
                        <a:rPr lang="nb-NO" sz="1000" dirty="0">
                          <a:effectLst/>
                        </a:rPr>
                        <a:t>Vi viser forståelse / raushet hvis medelever har det vanskelig / strever med noe</a:t>
                      </a:r>
                    </a:p>
                    <a:p>
                      <a:pPr>
                        <a:lnSpc>
                          <a:spcPct val="107000"/>
                        </a:lnSpc>
                        <a:spcAft>
                          <a:spcPts val="0"/>
                        </a:spcAft>
                      </a:pPr>
                      <a:r>
                        <a:rPr lang="nb-NO" sz="1000" dirty="0">
                          <a:effectLst/>
                        </a:rPr>
                        <a:t>Vi inkluderer de som er alene</a:t>
                      </a:r>
                    </a:p>
                    <a:p>
                      <a:pPr>
                        <a:lnSpc>
                          <a:spcPct val="107000"/>
                        </a:lnSpc>
                        <a:spcAft>
                          <a:spcPts val="0"/>
                        </a:spcAft>
                      </a:pPr>
                      <a:r>
                        <a:rPr lang="nb-NO" sz="1000" dirty="0">
                          <a:effectLst/>
                        </a:rPr>
                        <a:t>Vi er åpne for å bli kjent med hverandre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3019551397"/>
                  </a:ext>
                </a:extLst>
              </a:tr>
              <a:tr h="900344">
                <a:tc>
                  <a:txBody>
                    <a:bodyPr/>
                    <a:lstStyle/>
                    <a:p>
                      <a:pPr>
                        <a:lnSpc>
                          <a:spcPct val="107000"/>
                        </a:lnSpc>
                        <a:spcAft>
                          <a:spcPts val="0"/>
                        </a:spcAft>
                      </a:pPr>
                      <a:r>
                        <a:rPr lang="nb-NO" sz="1200">
                          <a:effectLst/>
                        </a:rPr>
                        <a:t>Januar / Februar</a:t>
                      </a:r>
                      <a:endParaRPr lang="nb-NO" sz="1000">
                        <a:effectLst/>
                      </a:endParaRPr>
                    </a:p>
                    <a:p>
                      <a:pPr>
                        <a:lnSpc>
                          <a:spcPct val="107000"/>
                        </a:lnSpc>
                        <a:spcAft>
                          <a:spcPts val="0"/>
                        </a:spcAft>
                      </a:pPr>
                      <a:r>
                        <a:rPr lang="nb-NO" sz="1200">
                          <a:effectLst/>
                        </a:rPr>
                        <a:t>Uke 1-7</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ARBEIDSRO OG TIDSBRUK</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kan ignorere forstyrrelser</a:t>
                      </a:r>
                    </a:p>
                    <a:p>
                      <a:pPr>
                        <a:lnSpc>
                          <a:spcPct val="107000"/>
                        </a:lnSpc>
                        <a:spcAft>
                          <a:spcPts val="0"/>
                        </a:spcAft>
                      </a:pPr>
                      <a:r>
                        <a:rPr lang="nb-NO" sz="1000" dirty="0">
                          <a:effectLst/>
                        </a:rPr>
                        <a:t>Vi lytter til det som blir sagt og følger beskjeder som blir gitt</a:t>
                      </a:r>
                    </a:p>
                    <a:p>
                      <a:pPr>
                        <a:lnSpc>
                          <a:spcPct val="107000"/>
                        </a:lnSpc>
                        <a:spcAft>
                          <a:spcPts val="0"/>
                        </a:spcAft>
                      </a:pPr>
                      <a:r>
                        <a:rPr lang="nb-NO" sz="1000" dirty="0">
                          <a:effectLst/>
                        </a:rPr>
                        <a:t>Vi gjør vårt beste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964892737"/>
                  </a:ext>
                </a:extLst>
              </a:tr>
              <a:tr h="900344">
                <a:tc>
                  <a:txBody>
                    <a:bodyPr/>
                    <a:lstStyle/>
                    <a:p>
                      <a:pPr>
                        <a:lnSpc>
                          <a:spcPct val="107000"/>
                        </a:lnSpc>
                        <a:spcAft>
                          <a:spcPts val="0"/>
                        </a:spcAft>
                      </a:pPr>
                      <a:r>
                        <a:rPr lang="nb-NO" sz="1200">
                          <a:effectLst/>
                        </a:rPr>
                        <a:t>Mars/April</a:t>
                      </a:r>
                      <a:endParaRPr lang="nb-NO" sz="1000">
                        <a:effectLst/>
                      </a:endParaRPr>
                    </a:p>
                    <a:p>
                      <a:pPr>
                        <a:lnSpc>
                          <a:spcPct val="107000"/>
                        </a:lnSpc>
                        <a:spcAft>
                          <a:spcPts val="0"/>
                        </a:spcAft>
                      </a:pPr>
                      <a:r>
                        <a:rPr lang="nb-NO" sz="1200">
                          <a:effectLst/>
                        </a:rPr>
                        <a:t>Uke 9-16</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a:effectLst/>
                          <a:highlight>
                            <a:srgbClr val="FFFF00"/>
                          </a:highlight>
                        </a:rPr>
                        <a:t>FAIR PLAY (SELVREGULERING) OG SAMARBEID</a:t>
                      </a:r>
                      <a:endParaRPr lang="nb-NO" sz="1000">
                        <a:effectLst/>
                      </a:endParaRPr>
                    </a:p>
                    <a:p>
                      <a:pPr>
                        <a:lnSpc>
                          <a:spcPct val="107000"/>
                        </a:lnSpc>
                        <a:spcAft>
                          <a:spcPts val="0"/>
                        </a:spcAft>
                      </a:pPr>
                      <a:r>
                        <a:rPr lang="nb-NO" sz="1000">
                          <a:effectLst/>
                        </a:rPr>
                        <a:t>MÅL:</a:t>
                      </a:r>
                      <a:br>
                        <a:rPr lang="nb-NO" sz="1000">
                          <a:effectLst/>
                        </a:rPr>
                      </a:br>
                      <a:r>
                        <a:rPr lang="nb-NO" sz="1000">
                          <a:effectLst/>
                        </a:rPr>
                        <a:t>Vi takler både å tape og vinne</a:t>
                      </a:r>
                    </a:p>
                    <a:p>
                      <a:pPr>
                        <a:lnSpc>
                          <a:spcPct val="107000"/>
                        </a:lnSpc>
                        <a:spcAft>
                          <a:spcPts val="0"/>
                        </a:spcAft>
                      </a:pPr>
                      <a:r>
                        <a:rPr lang="nb-NO" sz="1000">
                          <a:effectLst/>
                        </a:rPr>
                        <a:t>Vi takler det å gjøre feil</a:t>
                      </a:r>
                    </a:p>
                    <a:p>
                      <a:pPr>
                        <a:lnSpc>
                          <a:spcPct val="107000"/>
                        </a:lnSpc>
                        <a:spcAft>
                          <a:spcPts val="0"/>
                        </a:spcAft>
                      </a:pPr>
                      <a:r>
                        <a:rPr lang="nb-NO" sz="1000">
                          <a:effectLst/>
                        </a:rPr>
                        <a:t>Vi kan samarbeide med både venner og de vi ikke kjenner så godt</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599463692"/>
                  </a:ext>
                </a:extLst>
              </a:tr>
              <a:tr h="900344">
                <a:tc>
                  <a:txBody>
                    <a:bodyPr/>
                    <a:lstStyle/>
                    <a:p>
                      <a:pPr>
                        <a:lnSpc>
                          <a:spcPct val="107000"/>
                        </a:lnSpc>
                        <a:spcAft>
                          <a:spcPts val="0"/>
                        </a:spcAft>
                      </a:pPr>
                      <a:r>
                        <a:rPr lang="nb-NO" sz="1200">
                          <a:effectLst/>
                        </a:rPr>
                        <a:t>Mai </a:t>
                      </a:r>
                      <a:endParaRPr lang="nb-NO" sz="1000">
                        <a:effectLst/>
                      </a:endParaRPr>
                    </a:p>
                    <a:p>
                      <a:pPr>
                        <a:lnSpc>
                          <a:spcPct val="107000"/>
                        </a:lnSpc>
                        <a:spcAft>
                          <a:spcPts val="0"/>
                        </a:spcAft>
                      </a:pPr>
                      <a:r>
                        <a:rPr lang="nb-NO" sz="1200">
                          <a:effectLst/>
                        </a:rPr>
                        <a:t>Juni</a:t>
                      </a:r>
                      <a:endParaRPr lang="nb-NO" sz="1000">
                        <a:effectLst/>
                      </a:endParaRPr>
                    </a:p>
                    <a:p>
                      <a:pPr>
                        <a:lnSpc>
                          <a:spcPct val="107000"/>
                        </a:lnSpc>
                        <a:spcAft>
                          <a:spcPts val="0"/>
                        </a:spcAft>
                      </a:pPr>
                      <a:r>
                        <a:rPr lang="nb-NO" sz="1200">
                          <a:effectLst/>
                        </a:rPr>
                        <a:t>Uke 17-25</a:t>
                      </a:r>
                      <a:endParaRPr lang="nb-NO" sz="1000">
                        <a:effectLst/>
                      </a:endParaRPr>
                    </a:p>
                    <a:p>
                      <a:pPr>
                        <a:lnSpc>
                          <a:spcPct val="107000"/>
                        </a:lnSpc>
                        <a:spcAft>
                          <a:spcPts val="0"/>
                        </a:spcAft>
                      </a:pPr>
                      <a:r>
                        <a:rPr lang="nb-NO" sz="12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TÅLMODIGHET OG RESPEKT</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klarer å vente på tur</a:t>
                      </a:r>
                    </a:p>
                    <a:p>
                      <a:pPr>
                        <a:lnSpc>
                          <a:spcPct val="107000"/>
                        </a:lnSpc>
                        <a:spcAft>
                          <a:spcPts val="0"/>
                        </a:spcAft>
                      </a:pPr>
                      <a:r>
                        <a:rPr lang="nb-NO" sz="1000" dirty="0">
                          <a:effectLst/>
                        </a:rPr>
                        <a:t>Vi respekterer andres følelser selv om vi er uenige med vedkommende</a:t>
                      </a:r>
                    </a:p>
                    <a:p>
                      <a:pPr>
                        <a:lnSpc>
                          <a:spcPct val="107000"/>
                        </a:lnSpc>
                        <a:spcAft>
                          <a:spcPts val="0"/>
                        </a:spcAft>
                      </a:pPr>
                      <a:r>
                        <a:rPr lang="nb-NO" sz="1000" dirty="0">
                          <a:effectLst/>
                        </a:rPr>
                        <a:t>Vi viser hverandre respekt ved å bruke et høflig språk</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677459424"/>
                  </a:ext>
                </a:extLst>
              </a:tr>
            </a:tbl>
          </a:graphicData>
        </a:graphic>
      </p:graphicFrame>
      <p:sp>
        <p:nvSpPr>
          <p:cNvPr id="4" name="Plassholder for dato 3"/>
          <p:cNvSpPr>
            <a:spLocks noGrp="1"/>
          </p:cNvSpPr>
          <p:nvPr>
            <p:ph type="dt" sz="half" idx="10"/>
          </p:nvPr>
        </p:nvSpPr>
        <p:spPr/>
        <p:txBody>
          <a:bodyPr/>
          <a:lstStyle/>
          <a:p>
            <a:fld id="{C20DE0DF-BE6B-D248-92A9-54242D212695}" type="datetime1">
              <a:rPr lang="nb-NO" smtClean="0"/>
              <a:t>24.09.2019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9</a:t>
            </a:fld>
            <a:endParaRPr lang="nb-NO"/>
          </a:p>
        </p:txBody>
      </p:sp>
      <p:sp>
        <p:nvSpPr>
          <p:cNvPr id="7"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Godt skolemiljø – </a:t>
            </a:r>
            <a:r>
              <a:rPr kumimoji="0" lang="nb-NO" altLang="nb-NO" sz="14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årshjul</a:t>
            </a:r>
            <a:r>
              <a:rPr kumimoji="0" lang="nb-NO" altLang="nb-NO"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 Bryn skole</a:t>
            </a:r>
            <a:endParaRPr kumimoji="0" lang="nb-NO" altLang="nb-N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226814"/>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old" id="{099F1CB8-ECC5-46E0-AF6F-C27621DD0DCA}" vid="{1279495A-A99A-49A8-84A6-74DF8FBDACB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78C8C2ED5B8A47A5DAD9FA7542C6C4" ma:contentTypeVersion="7" ma:contentTypeDescription="Opprett et nytt dokument." ma:contentTypeScope="" ma:versionID="e0791b98496874a1c4836edd6d5faa72">
  <xsd:schema xmlns:xsd="http://www.w3.org/2001/XMLSchema" xmlns:xs="http://www.w3.org/2001/XMLSchema" xmlns:p="http://schemas.microsoft.com/office/2006/metadata/properties" xmlns:ns2="636d9a05-4a45-4fa7-a7e8-10d1a1166376" xmlns:ns3="401c669b-78b3-43ed-91f0-b97c67945201" targetNamespace="http://schemas.microsoft.com/office/2006/metadata/properties" ma:root="true" ma:fieldsID="8e78840ffa4c81bd6f8fed37a785256c" ns2:_="" ns3:_="">
    <xsd:import namespace="636d9a05-4a45-4fa7-a7e8-10d1a1166376"/>
    <xsd:import namespace="401c669b-78b3-43ed-91f0-b97c679452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9a05-4a45-4fa7-a7e8-10d1a1166376"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c669b-78b3-43ed-91f0-b97c6794520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A752EF-6582-40BC-9C7D-4B53339B7C7E}"/>
</file>

<file path=customXml/itemProps2.xml><?xml version="1.0" encoding="utf-8"?>
<ds:datastoreItem xmlns:ds="http://schemas.openxmlformats.org/officeDocument/2006/customXml" ds:itemID="{7E5946B3-5726-41A4-B42D-7E74A85BED84}">
  <ds:schemaRefs>
    <ds:schemaRef ds:uri="http://schemas.microsoft.com/sharepoint/v3/contenttype/forms"/>
  </ds:schemaRefs>
</ds:datastoreItem>
</file>

<file path=customXml/itemProps3.xml><?xml version="1.0" encoding="utf-8"?>
<ds:datastoreItem xmlns:ds="http://schemas.openxmlformats.org/officeDocument/2006/customXml" ds:itemID="{A870EB2B-55F4-4F48-8B84-35DD25018C0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f37ddf1-7554-40f1-a893-e01dae0b305b"/>
    <ds:schemaRef ds:uri="http://purl.org/dc/terms/"/>
    <ds:schemaRef ds:uri="http://schemas.openxmlformats.org/package/2006/metadata/core-properties"/>
    <ds:schemaRef ds:uri="f4b4bd0d-1350-4ac9-a76b-c190acede3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Oslo_2019_basic-old</Template>
  <TotalTime>944</TotalTime>
  <Words>2243</Words>
  <Application>Microsoft Office PowerPoint</Application>
  <PresentationFormat>Widescreen</PresentationFormat>
  <Paragraphs>291</Paragraphs>
  <Slides>29</Slides>
  <Notes>0</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29</vt:i4>
      </vt:variant>
    </vt:vector>
  </HeadingPairs>
  <TitlesOfParts>
    <vt:vector size="39" baseType="lpstr">
      <vt:lpstr>Oslo Sans</vt:lpstr>
      <vt:lpstr>Times New Roman</vt:lpstr>
      <vt:lpstr>Wingdings 3</vt:lpstr>
      <vt:lpstr>Arial</vt:lpstr>
      <vt:lpstr>Oslo Sans Light</vt:lpstr>
      <vt:lpstr>Oslo Sans Office Normal</vt:lpstr>
      <vt:lpstr>Century Gothic</vt:lpstr>
      <vt:lpstr>Calibri</vt:lpstr>
      <vt:lpstr>Wingdings</vt:lpstr>
      <vt:lpstr>Oslo 2019 / positiv</vt:lpstr>
      <vt:lpstr>Velkommen til foreldremøte på 2.-3.trinn!  </vt:lpstr>
      <vt:lpstr>Ansatte på 2. trinn: </vt:lpstr>
      <vt:lpstr>Skolens ledelse, andre ansatte og støttetjenester </vt:lpstr>
      <vt:lpstr>Ord, paragrafer og samarbeidspartnere i skolen </vt:lpstr>
      <vt:lpstr>Tilpasset opplæring </vt:lpstr>
      <vt:lpstr>Skolen skal følge hver enkelt elevs faglige og sosiale utvikling  </vt:lpstr>
      <vt:lpstr>Trygt og godt skolemiljø </vt:lpstr>
      <vt:lpstr>Skolens arbeid med trivsel og godt skolemiljø</vt:lpstr>
      <vt:lpstr>PowerPoint-presentasjon</vt:lpstr>
      <vt:lpstr>Informasjon om ny trivselsundersøkelse for elever på 1.-4. trinn</vt:lpstr>
      <vt:lpstr>Pilot høsten 2018</vt:lpstr>
      <vt:lpstr>Innholdet i undersøkelsen</vt:lpstr>
      <vt:lpstr>Gjennomføring av undersøkelsen</vt:lpstr>
      <vt:lpstr>PowerPoint-presentasjon</vt:lpstr>
      <vt:lpstr>Personvern</vt:lpstr>
      <vt:lpstr>Mer informasjon</vt:lpstr>
      <vt:lpstr>Læringsbrett på Bryn skole</vt:lpstr>
      <vt:lpstr>PowerPoint-presentasjon</vt:lpstr>
      <vt:lpstr>PowerPoint-presentasjon</vt:lpstr>
      <vt:lpstr>Aktivitetsskolen – AKS </vt:lpstr>
      <vt:lpstr>Kommunikasjon:</vt:lpstr>
      <vt:lpstr>Informasjon:</vt:lpstr>
      <vt:lpstr>Heltid eller deltid:</vt:lpstr>
      <vt:lpstr>Varme og fornuftige klær:</vt:lpstr>
      <vt:lpstr>Tilbud:</vt:lpstr>
      <vt:lpstr>Samarbeid mellom hjem og skole </vt:lpstr>
      <vt:lpstr>Kontaktinformasjon / klasselister</vt:lpstr>
      <vt:lpstr>Informasjon fra skolen </vt:lpstr>
      <vt:lpstr>PowerPoint-presentasjon</vt:lpstr>
    </vt:vector>
  </TitlesOfParts>
  <Company>Utdanningsetaten i 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Liv Dalen Tennøe</dc:creator>
  <cp:lastModifiedBy>Jannicke Veum-Søhoel</cp:lastModifiedBy>
  <cp:revision>329</cp:revision>
  <cp:lastPrinted>2019-03-22T09:42:42Z</cp:lastPrinted>
  <dcterms:created xsi:type="dcterms:W3CDTF">2019-05-14T13:07:27Z</dcterms:created>
  <dcterms:modified xsi:type="dcterms:W3CDTF">2019-09-24T15:17:48Z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0x010100BC78C8C2ED5B8A47A5DAD9FA7542C6C4</vt:lpwstr>
  </property>
</Properties>
</file>